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66" r:id="rId3"/>
    <p:sldId id="367" r:id="rId4"/>
    <p:sldId id="372" r:id="rId5"/>
    <p:sldId id="373" r:id="rId6"/>
    <p:sldId id="375" r:id="rId7"/>
    <p:sldId id="368" r:id="rId8"/>
    <p:sldId id="394" r:id="rId9"/>
    <p:sldId id="376" r:id="rId10"/>
    <p:sldId id="377" r:id="rId11"/>
    <p:sldId id="383" r:id="rId12"/>
    <p:sldId id="270" r:id="rId13"/>
    <p:sldId id="374" r:id="rId14"/>
    <p:sldId id="378" r:id="rId15"/>
    <p:sldId id="380" r:id="rId16"/>
    <p:sldId id="381" r:id="rId17"/>
    <p:sldId id="382" r:id="rId18"/>
    <p:sldId id="387" r:id="rId19"/>
    <p:sldId id="384" r:id="rId20"/>
    <p:sldId id="386" r:id="rId21"/>
    <p:sldId id="388" r:id="rId22"/>
    <p:sldId id="389" r:id="rId23"/>
    <p:sldId id="390" r:id="rId24"/>
    <p:sldId id="391" r:id="rId25"/>
    <p:sldId id="392" r:id="rId26"/>
    <p:sldId id="405" r:id="rId27"/>
    <p:sldId id="393" r:id="rId28"/>
    <p:sldId id="399" r:id="rId29"/>
    <p:sldId id="395" r:id="rId30"/>
    <p:sldId id="396" r:id="rId31"/>
    <p:sldId id="397" r:id="rId32"/>
    <p:sldId id="398" r:id="rId33"/>
    <p:sldId id="400" r:id="rId34"/>
    <p:sldId id="401" r:id="rId35"/>
    <p:sldId id="402" r:id="rId36"/>
    <p:sldId id="403" r:id="rId37"/>
    <p:sldId id="404" r:id="rId38"/>
    <p:sldId id="406" r:id="rId39"/>
    <p:sldId id="407" r:id="rId40"/>
    <p:sldId id="408" r:id="rId41"/>
    <p:sldId id="409" r:id="rId42"/>
    <p:sldId id="410" r:id="rId43"/>
    <p:sldId id="411" r:id="rId44"/>
    <p:sldId id="412" r:id="rId45"/>
    <p:sldId id="413" r:id="rId46"/>
    <p:sldId id="414" r:id="rId47"/>
    <p:sldId id="415" r:id="rId48"/>
    <p:sldId id="416" r:id="rId49"/>
    <p:sldId id="417" r:id="rId50"/>
    <p:sldId id="418" r:id="rId51"/>
    <p:sldId id="419" r:id="rId52"/>
    <p:sldId id="420" r:id="rId53"/>
    <p:sldId id="421" r:id="rId54"/>
    <p:sldId id="422" r:id="rId55"/>
    <p:sldId id="423" r:id="rId56"/>
    <p:sldId id="424" r:id="rId57"/>
    <p:sldId id="425" r:id="rId58"/>
    <p:sldId id="426" r:id="rId59"/>
    <p:sldId id="427" r:id="rId60"/>
    <p:sldId id="428" r:id="rId61"/>
    <p:sldId id="429" r:id="rId62"/>
    <p:sldId id="430" r:id="rId63"/>
    <p:sldId id="431" r:id="rId64"/>
    <p:sldId id="432" r:id="rId65"/>
    <p:sldId id="433" r:id="rId66"/>
    <p:sldId id="434" r:id="rId67"/>
    <p:sldId id="459" r:id="rId68"/>
    <p:sldId id="436" r:id="rId69"/>
    <p:sldId id="437" r:id="rId70"/>
    <p:sldId id="438" r:id="rId71"/>
    <p:sldId id="460" r:id="rId72"/>
    <p:sldId id="439" r:id="rId73"/>
    <p:sldId id="440" r:id="rId74"/>
    <p:sldId id="441" r:id="rId75"/>
    <p:sldId id="443" r:id="rId76"/>
    <p:sldId id="444" r:id="rId77"/>
    <p:sldId id="445" r:id="rId78"/>
    <p:sldId id="446" r:id="rId79"/>
    <p:sldId id="447" r:id="rId80"/>
    <p:sldId id="448" r:id="rId81"/>
    <p:sldId id="449" r:id="rId82"/>
    <p:sldId id="450" r:id="rId83"/>
    <p:sldId id="451" r:id="rId84"/>
    <p:sldId id="457" r:id="rId85"/>
    <p:sldId id="458" r:id="rId86"/>
    <p:sldId id="452" r:id="rId87"/>
    <p:sldId id="453" r:id="rId88"/>
    <p:sldId id="454" r:id="rId89"/>
    <p:sldId id="455" r:id="rId9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7" d="100"/>
          <a:sy n="87" d="100"/>
        </p:scale>
        <p:origin x="528"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3" Type="http://schemas.openxmlformats.org/officeDocument/2006/relationships/tableStyles" Target="tableStyles.xml"/><Relationship Id="rId92" Type="http://schemas.openxmlformats.org/officeDocument/2006/relationships/viewProps" Target="viewProps.xml"/><Relationship Id="rId91" Type="http://schemas.openxmlformats.org/officeDocument/2006/relationships/presProps" Target="presProps.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4FA04156-19EA-4C42-BBE6-811D9C7FA9DF}"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CBDCA8-20E5-4074-A710-37C88EB6CD35}"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4FA04156-19EA-4C42-BBE6-811D9C7FA9DF}"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CBDCA8-20E5-4074-A710-37C88EB6CD35}"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4FA04156-19EA-4C42-BBE6-811D9C7FA9DF}"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CBDCA8-20E5-4074-A710-37C88EB6CD35}"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4FA04156-19EA-4C42-BBE6-811D9C7FA9DF}"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CBDCA8-20E5-4074-A710-37C88EB6CD35}"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endParaRPr lang="en-US"/>
          </a:p>
        </p:txBody>
      </p:sp>
      <p:sp>
        <p:nvSpPr>
          <p:cNvPr id="4" name="Date Placeholder 3"/>
          <p:cNvSpPr>
            <a:spLocks noGrp="1"/>
          </p:cNvSpPr>
          <p:nvPr>
            <p:ph type="dt" sz="half" idx="10"/>
          </p:nvPr>
        </p:nvSpPr>
        <p:spPr/>
        <p:txBody>
          <a:bodyPr/>
          <a:lstStyle/>
          <a:p>
            <a:fld id="{4FA04156-19EA-4C42-BBE6-811D9C7FA9DF}"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CBDCA8-20E5-4074-A710-37C88EB6CD35}"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fld id="{4FA04156-19EA-4C42-BBE6-811D9C7FA9DF}"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4CBDCA8-20E5-4074-A710-37C88EB6CD35}"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endParaRPr lang="en-US"/>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endParaRPr lang="en-US"/>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fld id="{4FA04156-19EA-4C42-BBE6-811D9C7FA9DF}"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4CBDCA8-20E5-4074-A710-37C88EB6CD35}"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fld id="{4FA04156-19EA-4C42-BBE6-811D9C7FA9DF}"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4CBDCA8-20E5-4074-A710-37C88EB6CD35}"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FA04156-19EA-4C42-BBE6-811D9C7FA9DF}"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4CBDCA8-20E5-4074-A710-37C88EB6CD35}"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endParaRPr lang="en-US"/>
          </a:p>
        </p:txBody>
      </p:sp>
      <p:sp>
        <p:nvSpPr>
          <p:cNvPr id="5" name="Date Placeholder 4"/>
          <p:cNvSpPr>
            <a:spLocks noGrp="1"/>
          </p:cNvSpPr>
          <p:nvPr>
            <p:ph type="dt" sz="half" idx="10"/>
          </p:nvPr>
        </p:nvSpPr>
        <p:spPr/>
        <p:txBody>
          <a:bodyPr/>
          <a:lstStyle/>
          <a:p>
            <a:fld id="{4FA04156-19EA-4C42-BBE6-811D9C7FA9DF}"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4CBDCA8-20E5-4074-A710-37C88EB6CD35}"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endParaRPr lang="en-US"/>
          </a:p>
        </p:txBody>
      </p:sp>
      <p:sp>
        <p:nvSpPr>
          <p:cNvPr id="5" name="Date Placeholder 4"/>
          <p:cNvSpPr>
            <a:spLocks noGrp="1"/>
          </p:cNvSpPr>
          <p:nvPr>
            <p:ph type="dt" sz="half" idx="10"/>
          </p:nvPr>
        </p:nvSpPr>
        <p:spPr/>
        <p:txBody>
          <a:bodyPr/>
          <a:lstStyle/>
          <a:p>
            <a:fld id="{4FA04156-19EA-4C42-BBE6-811D9C7FA9DF}"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4CBDCA8-20E5-4074-A710-37C88EB6CD35}"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A04156-19EA-4C42-BBE6-811D9C7FA9DF}" type="datetimeFigureOut">
              <a:rPr lang="en-US" smtClean="0"/>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CBDCA8-20E5-4074-A710-37C88EB6CD35}"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3.png"/><Relationship Id="rId1" Type="http://schemas.openxmlformats.org/officeDocument/2006/relationships/image" Target="../media/image12.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5.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image" Target="../media/image20.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5.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6.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8.png"/><Relationship Id="rId1" Type="http://schemas.openxmlformats.org/officeDocument/2006/relationships/image" Target="../media/image27.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9.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0.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3.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35.png"/><Relationship Id="rId1" Type="http://schemas.openxmlformats.org/officeDocument/2006/relationships/image" Target="../media/image34.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6.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7.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8.pn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9.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1.png"/><Relationship Id="rId1" Type="http://schemas.openxmlformats.org/officeDocument/2006/relationships/image" Target="../media/image40.png"/></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3.png"/><Relationship Id="rId1" Type="http://schemas.openxmlformats.org/officeDocument/2006/relationships/image" Target="../media/image42.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4.pn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5.pn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6.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8.png"/><Relationship Id="rId1" Type="http://schemas.openxmlformats.org/officeDocument/2006/relationships/image" Target="../media/image47.png"/></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50.png"/><Relationship Id="rId1" Type="http://schemas.openxmlformats.org/officeDocument/2006/relationships/image" Target="../media/image49.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1.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7.png"/><Relationship Id="rId1" Type="http://schemas.openxmlformats.org/officeDocument/2006/relationships/image" Target="../media/image6.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2.png"/></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3.png"/></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4.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5.png"/></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6.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7.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8.png"/></Relationships>
</file>

<file path=ppt/slides/_rels/slide8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60.png"/><Relationship Id="rId1" Type="http://schemas.openxmlformats.org/officeDocument/2006/relationships/image" Target="../media/image59.png"/></Relationships>
</file>

<file path=ppt/slides/_rels/slide8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61.png"/></Relationships>
</file>

<file path=ppt/slides/_rels/slide8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62.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2700" dirty="0"/>
              <a:t>Faculty of Medical Sciences</a:t>
            </a:r>
            <a:br>
              <a:rPr lang="en-US" sz="2700" dirty="0"/>
            </a:br>
            <a:r>
              <a:rPr lang="en-US" sz="2700" dirty="0"/>
              <a:t>University of Kragujevac</a:t>
            </a:r>
            <a:br>
              <a:rPr lang="en-US" sz="3600" dirty="0"/>
            </a:br>
            <a:endParaRPr lang="en-US" sz="3600" dirty="0"/>
          </a:p>
        </p:txBody>
      </p:sp>
      <p:sp>
        <p:nvSpPr>
          <p:cNvPr id="6" name="Content Placeholder 5"/>
          <p:cNvSpPr>
            <a:spLocks noGrp="1"/>
          </p:cNvSpPr>
          <p:nvPr>
            <p:ph idx="1"/>
          </p:nvPr>
        </p:nvSpPr>
        <p:spPr>
          <a:xfrm>
            <a:off x="838200" y="1690688"/>
            <a:ext cx="10515600" cy="4486275"/>
          </a:xfrm>
        </p:spPr>
        <p:txBody>
          <a:bodyPr>
            <a:normAutofit lnSpcReduction="10000"/>
          </a:bodyPr>
          <a:lstStyle/>
          <a:p>
            <a:pPr marL="0" indent="0" algn="ctr">
              <a:buNone/>
            </a:pPr>
            <a:endParaRPr lang="en-US" dirty="0"/>
          </a:p>
          <a:p>
            <a:pPr marL="0" indent="0" algn="ctr">
              <a:buNone/>
            </a:pPr>
            <a:r>
              <a:rPr lang="sr-Latn-RS" sz="2200" dirty="0"/>
              <a:t>Third</a:t>
            </a:r>
            <a:r>
              <a:rPr lang="en-US" sz="2200" dirty="0"/>
              <a:t> Modul</a:t>
            </a:r>
            <a:r>
              <a:rPr lang="sr-Latn-RS" sz="2200" dirty="0"/>
              <a:t>: </a:t>
            </a:r>
            <a:r>
              <a:rPr lang="en-US" sz="2200" dirty="0"/>
              <a:t>Biochemistry of</a:t>
            </a:r>
            <a:r>
              <a:rPr lang="sr-Latn-RS" sz="2200" dirty="0"/>
              <a:t> H</a:t>
            </a:r>
            <a:r>
              <a:rPr lang="en-US" sz="2200" dirty="0" err="1"/>
              <a:t>ormones</a:t>
            </a:r>
            <a:r>
              <a:rPr lang="en-US" sz="2200" dirty="0"/>
              <a:t>, </a:t>
            </a:r>
            <a:r>
              <a:rPr lang="sr-Latn-RS" sz="2200" dirty="0"/>
              <a:t>O</a:t>
            </a:r>
            <a:r>
              <a:rPr lang="en-US" sz="2200" dirty="0" err="1"/>
              <a:t>rgans</a:t>
            </a:r>
            <a:r>
              <a:rPr lang="en-US" sz="2200" dirty="0"/>
              <a:t>, </a:t>
            </a:r>
            <a:r>
              <a:rPr lang="sr-Latn-RS" sz="2200" dirty="0"/>
              <a:t>T</a:t>
            </a:r>
            <a:r>
              <a:rPr lang="en-US" sz="2200" dirty="0"/>
              <a:t>issues,</a:t>
            </a:r>
            <a:endParaRPr lang="en-US" sz="2200" dirty="0"/>
          </a:p>
          <a:p>
            <a:pPr marL="0" indent="0" algn="ctr">
              <a:buNone/>
            </a:pPr>
            <a:r>
              <a:rPr lang="sr-Latn-RS" sz="2200" dirty="0"/>
              <a:t>I</a:t>
            </a:r>
            <a:r>
              <a:rPr lang="en-US" sz="2200" dirty="0" err="1"/>
              <a:t>ntegrative</a:t>
            </a:r>
            <a:r>
              <a:rPr lang="en-US" sz="2200" dirty="0"/>
              <a:t> </a:t>
            </a:r>
            <a:r>
              <a:rPr lang="sr-Latn-RS" sz="2200" dirty="0"/>
              <a:t>M</a:t>
            </a:r>
            <a:r>
              <a:rPr lang="en-US" sz="2200" dirty="0" err="1"/>
              <a:t>etabolism</a:t>
            </a:r>
            <a:r>
              <a:rPr lang="sr-Latn-RS" sz="2200" dirty="0"/>
              <a:t> </a:t>
            </a:r>
            <a:r>
              <a:rPr lang="en-US" sz="2200" dirty="0"/>
              <a:t>and </a:t>
            </a:r>
            <a:endParaRPr lang="sr-Latn-RS" sz="2200" dirty="0"/>
          </a:p>
          <a:p>
            <a:pPr marL="0" indent="0" algn="ctr">
              <a:buNone/>
            </a:pPr>
            <a:r>
              <a:rPr lang="sr-Latn-RS" sz="2200" dirty="0"/>
              <a:t>I</a:t>
            </a:r>
            <a:r>
              <a:rPr lang="en-US" sz="2200" dirty="0" err="1"/>
              <a:t>nterpretations</a:t>
            </a:r>
            <a:r>
              <a:rPr lang="en-US" sz="2200" dirty="0"/>
              <a:t> of</a:t>
            </a:r>
            <a:r>
              <a:rPr lang="sr-Latn-RS" sz="2200" dirty="0"/>
              <a:t> B</a:t>
            </a:r>
            <a:r>
              <a:rPr lang="en-US" sz="2200" dirty="0" err="1"/>
              <a:t>iochemical</a:t>
            </a:r>
            <a:r>
              <a:rPr lang="en-US" sz="2200" dirty="0"/>
              <a:t> </a:t>
            </a:r>
            <a:r>
              <a:rPr lang="sr-Latn-RS" sz="2200" dirty="0"/>
              <a:t>P</a:t>
            </a:r>
            <a:r>
              <a:rPr lang="en-US" sz="2200" dirty="0" err="1"/>
              <a:t>arameters</a:t>
            </a:r>
            <a:endParaRPr lang="en-US" sz="2200" dirty="0"/>
          </a:p>
          <a:p>
            <a:pPr marL="0" indent="0" algn="ctr">
              <a:buNone/>
            </a:pPr>
            <a:endParaRPr lang="sr-Latn-RS" b="1" dirty="0"/>
          </a:p>
          <a:p>
            <a:pPr marL="0" indent="0" algn="ctr">
              <a:buNone/>
            </a:pPr>
            <a:r>
              <a:rPr lang="en-US" b="1" dirty="0"/>
              <a:t>BIOCHEMISTRY OF HORMONES</a:t>
            </a:r>
            <a:endParaRPr lang="sr-Latn-RS" dirty="0"/>
          </a:p>
          <a:p>
            <a:pPr marL="0" indent="0" algn="r">
              <a:buNone/>
            </a:pPr>
            <a:endParaRPr lang="sr-Latn-RS" sz="2400" dirty="0"/>
          </a:p>
          <a:p>
            <a:pPr marL="0" indent="0" algn="r">
              <a:buNone/>
            </a:pPr>
            <a:endParaRPr lang="sr-Latn-RS" sz="2400" dirty="0"/>
          </a:p>
          <a:p>
            <a:pPr marL="0" indent="0" algn="r">
              <a:buNone/>
            </a:pPr>
            <a:endParaRPr lang="sr-Latn-RS" sz="2400" dirty="0"/>
          </a:p>
          <a:p>
            <a:pPr marL="0" indent="0" algn="r">
              <a:buNone/>
            </a:pPr>
            <a:r>
              <a:rPr lang="sr-Latn-RS" sz="2400" dirty="0"/>
              <a:t>Prof. dr Marija Andjelkovic</a:t>
            </a:r>
            <a:endParaRPr lang="sr-Latn-RS" sz="2400" dirty="0"/>
          </a:p>
          <a:p>
            <a:pPr marL="0" indent="0" algn="r">
              <a:buNone/>
            </a:pPr>
            <a:endParaRPr lang="sr-Latn-RS" dirty="0"/>
          </a:p>
          <a:p>
            <a:pPr marL="0" indent="0" algn="ctr">
              <a:buNone/>
            </a:pPr>
            <a:endParaRPr lang="en-US" dirty="0"/>
          </a:p>
        </p:txBody>
      </p:sp>
      <p:pic>
        <p:nvPicPr>
          <p:cNvPr id="4" name="Picture 3"/>
          <p:cNvPicPr>
            <a:picLocks noChangeAspect="1"/>
          </p:cNvPicPr>
          <p:nvPr/>
        </p:nvPicPr>
        <p:blipFill>
          <a:blip r:embed="rId1"/>
          <a:stretch>
            <a:fillRect/>
          </a:stretch>
        </p:blipFill>
        <p:spPr>
          <a:xfrm>
            <a:off x="1052680" y="290919"/>
            <a:ext cx="1188823" cy="1687350"/>
          </a:xfrm>
          <a:prstGeom prst="rect">
            <a:avLst/>
          </a:prstGeom>
        </p:spPr>
      </p:pic>
      <p:pic>
        <p:nvPicPr>
          <p:cNvPr id="5" name="Picture 4"/>
          <p:cNvPicPr>
            <a:picLocks noChangeAspect="1"/>
          </p:cNvPicPr>
          <p:nvPr/>
        </p:nvPicPr>
        <p:blipFill>
          <a:blip r:embed="rId2"/>
          <a:stretch>
            <a:fillRect/>
          </a:stretch>
        </p:blipFill>
        <p:spPr>
          <a:xfrm>
            <a:off x="8914087" y="365125"/>
            <a:ext cx="2225233" cy="14605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1"/>
          <a:stretch>
            <a:fillRect/>
          </a:stretch>
        </p:blipFill>
        <p:spPr>
          <a:xfrm>
            <a:off x="2145324" y="572188"/>
            <a:ext cx="7493559" cy="6013249"/>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3"/>
          <p:cNvSpPr>
            <a:spLocks noGrp="1" noChangeArrowheads="1"/>
          </p:cNvSpPr>
          <p:nvPr>
            <p:ph idx="1"/>
          </p:nvPr>
        </p:nvSpPr>
        <p:spPr/>
        <p:txBody>
          <a:bodyPr>
            <a:normAutofit/>
          </a:bodyPr>
          <a:lstStyle/>
          <a:p>
            <a:pPr marL="0" indent="0">
              <a:buNone/>
            </a:pPr>
            <a:r>
              <a:rPr lang="en-US" sz="2400" dirty="0"/>
              <a:t>Hormones are either:</a:t>
            </a:r>
            <a:endParaRPr lang="en-US" sz="2400" dirty="0"/>
          </a:p>
          <a:p>
            <a:r>
              <a:rPr lang="en-US" sz="2400" b="1" dirty="0"/>
              <a:t>Lipid-soluble</a:t>
            </a:r>
            <a:endParaRPr lang="en-US" sz="2400" dirty="0"/>
          </a:p>
          <a:p>
            <a:pPr lvl="1"/>
            <a:r>
              <a:rPr lang="en-US" dirty="0"/>
              <a:t>Steroid hormones, thyroid hormones</a:t>
            </a:r>
            <a:endParaRPr lang="en-US" dirty="0"/>
          </a:p>
          <a:p>
            <a:r>
              <a:rPr lang="en-US" sz="2400" b="1" dirty="0"/>
              <a:t>Water-soluble</a:t>
            </a:r>
            <a:endParaRPr lang="en-US" sz="2400" b="1" dirty="0"/>
          </a:p>
          <a:p>
            <a:pPr lvl="1"/>
            <a:r>
              <a:rPr lang="en-US" dirty="0"/>
              <a:t>peptide and protein hormones, eicosanoid hormones</a:t>
            </a:r>
            <a:endParaRPr lang="en-US" dirty="0"/>
          </a:p>
          <a:p>
            <a:pPr marL="344170" lvl="1" indent="0">
              <a:buNone/>
            </a:pPr>
            <a:endParaRPr lang="sr-Latn-RS" dirty="0"/>
          </a:p>
          <a:p>
            <a:pPr marL="344170" lvl="1" indent="0">
              <a:buNone/>
            </a:pPr>
            <a:endParaRPr lang="en-US" dirty="0"/>
          </a:p>
          <a:p>
            <a:r>
              <a:rPr lang="en-US" sz="2400" dirty="0"/>
              <a:t>Water-soluble hormones circulate freely in the </a:t>
            </a:r>
            <a:r>
              <a:rPr lang="en-US" sz="2400" b="1" dirty="0"/>
              <a:t>plasma</a:t>
            </a:r>
            <a:endParaRPr lang="sr-Latn-RS" sz="2400" dirty="0"/>
          </a:p>
          <a:p>
            <a:r>
              <a:rPr lang="en-US" sz="2400" dirty="0"/>
              <a:t>Lipid-soluble hormones circulate bound to </a:t>
            </a:r>
            <a:r>
              <a:rPr lang="en-US" sz="2400" b="1" dirty="0"/>
              <a:t>transport proteins</a:t>
            </a:r>
            <a:endParaRPr lang="en-US" sz="2400" dirty="0"/>
          </a:p>
          <a:p>
            <a:endParaRPr lang="en-US" dirty="0"/>
          </a:p>
        </p:txBody>
      </p:sp>
      <p:sp>
        <p:nvSpPr>
          <p:cNvPr id="14338" name="Rectangle 2"/>
          <p:cNvSpPr>
            <a:spLocks noGrp="1" noChangeArrowheads="1"/>
          </p:cNvSpPr>
          <p:nvPr>
            <p:ph type="title"/>
          </p:nvPr>
        </p:nvSpPr>
        <p:spPr/>
        <p:txBody>
          <a:bodyPr>
            <a:normAutofit/>
          </a:bodyPr>
          <a:lstStyle/>
          <a:p>
            <a:pPr algn="ctr"/>
            <a:r>
              <a:rPr lang="en-US" sz="3600" dirty="0"/>
              <a:t>Hormone Activity</a:t>
            </a:r>
            <a:endParaRPr lang="en-US" sz="36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838200" y="365126"/>
            <a:ext cx="10515600" cy="628406"/>
          </a:xfrm>
        </p:spPr>
        <p:txBody>
          <a:bodyPr>
            <a:normAutofit/>
          </a:bodyPr>
          <a:lstStyle/>
          <a:p>
            <a:pPr algn="ctr"/>
            <a:r>
              <a:rPr lang="en-US" sz="3600" dirty="0"/>
              <a:t>Principles of hormone action</a:t>
            </a:r>
            <a:endParaRPr lang="en-US" sz="3600" dirty="0"/>
          </a:p>
        </p:txBody>
      </p:sp>
      <p:sp>
        <p:nvSpPr>
          <p:cNvPr id="10" name="Content Placeholder 9"/>
          <p:cNvSpPr>
            <a:spLocks noGrp="1"/>
          </p:cNvSpPr>
          <p:nvPr>
            <p:ph sz="half" idx="1"/>
          </p:nvPr>
        </p:nvSpPr>
        <p:spPr>
          <a:xfrm>
            <a:off x="838200" y="1336431"/>
            <a:ext cx="5181600" cy="4840532"/>
          </a:xfrm>
        </p:spPr>
        <p:txBody>
          <a:bodyPr>
            <a:normAutofit/>
          </a:bodyPr>
          <a:lstStyle/>
          <a:p>
            <a:pPr marL="0" indent="0">
              <a:buNone/>
            </a:pPr>
            <a:r>
              <a:rPr lang="en-US" sz="2400" dirty="0"/>
              <a:t>Endocrine systems exhibit core general properties:</a:t>
            </a:r>
            <a:endParaRPr lang="sr-Latn-RS" sz="2400" dirty="0"/>
          </a:p>
          <a:p>
            <a:pPr marL="457200" indent="-457200">
              <a:buFont typeface="+mj-lt"/>
              <a:buAutoNum type="arabicPeriod"/>
            </a:pPr>
            <a:r>
              <a:rPr lang="en-US" sz="2400" dirty="0"/>
              <a:t>release of hormones in response to a stimulus,</a:t>
            </a:r>
            <a:endParaRPr lang="sr-Latn-RS" sz="2400" dirty="0"/>
          </a:p>
          <a:p>
            <a:pPr marL="457200" indent="-457200">
              <a:buFont typeface="+mj-lt"/>
              <a:buAutoNum type="arabicPeriod"/>
            </a:pPr>
            <a:r>
              <a:rPr lang="en-US" sz="2400" dirty="0"/>
              <a:t>transport of the hormone to the target tissue, </a:t>
            </a:r>
            <a:endParaRPr lang="sr-Latn-RS" sz="2400" dirty="0"/>
          </a:p>
          <a:p>
            <a:pPr marL="457200" indent="-457200">
              <a:buFont typeface="+mj-lt"/>
              <a:buAutoNum type="arabicPeriod"/>
            </a:pPr>
            <a:r>
              <a:rPr lang="en-US" sz="2400" dirty="0"/>
              <a:t>hormone stimulation of cell receptors, </a:t>
            </a:r>
            <a:endParaRPr lang="sr-Latn-RS" sz="2400" dirty="0"/>
          </a:p>
          <a:p>
            <a:pPr marL="457200" indent="-457200">
              <a:buFont typeface="+mj-lt"/>
              <a:buAutoNum type="arabicPeriod"/>
            </a:pPr>
            <a:r>
              <a:rPr lang="en-US" sz="2400" dirty="0"/>
              <a:t>feedback regulation of hormone secretion </a:t>
            </a:r>
            <a:endParaRPr lang="sr-Latn-RS" sz="2400" dirty="0"/>
          </a:p>
          <a:p>
            <a:pPr marL="457200" indent="-457200">
              <a:buFont typeface="+mj-lt"/>
              <a:buAutoNum type="arabicPeriod"/>
            </a:pPr>
            <a:r>
              <a:rPr lang="en-US" sz="2400" dirty="0"/>
              <a:t>clearance of hormones</a:t>
            </a:r>
            <a:endParaRPr lang="en-US" sz="2400" dirty="0"/>
          </a:p>
        </p:txBody>
      </p:sp>
      <p:pic>
        <p:nvPicPr>
          <p:cNvPr id="12" name="Content Placeholder 11"/>
          <p:cNvPicPr>
            <a:picLocks noGrp="1" noChangeAspect="1"/>
          </p:cNvPicPr>
          <p:nvPr>
            <p:ph sz="half" idx="2"/>
          </p:nvPr>
        </p:nvPicPr>
        <p:blipFill>
          <a:blip r:embed="rId1"/>
          <a:stretch>
            <a:fillRect/>
          </a:stretch>
        </p:blipFill>
        <p:spPr>
          <a:xfrm>
            <a:off x="6172199" y="1433147"/>
            <a:ext cx="5697415" cy="4211516"/>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RS" sz="3600" dirty="0"/>
              <a:t>Regulation of hormone production</a:t>
            </a:r>
            <a:endParaRPr lang="en-US" sz="3600" dirty="0"/>
          </a:p>
        </p:txBody>
      </p:sp>
      <p:sp>
        <p:nvSpPr>
          <p:cNvPr id="3" name="Content Placeholder 2"/>
          <p:cNvSpPr>
            <a:spLocks noGrp="1"/>
          </p:cNvSpPr>
          <p:nvPr>
            <p:ph sz="half" idx="1"/>
          </p:nvPr>
        </p:nvSpPr>
        <p:spPr>
          <a:xfrm>
            <a:off x="838200" y="1503484"/>
            <a:ext cx="5181600" cy="5169877"/>
          </a:xfrm>
        </p:spPr>
        <p:txBody>
          <a:bodyPr>
            <a:normAutofit/>
          </a:bodyPr>
          <a:lstStyle/>
          <a:p>
            <a:pPr marL="0" indent="0">
              <a:buNone/>
            </a:pPr>
            <a:endParaRPr lang="sr-Latn-RS" sz="2400" dirty="0"/>
          </a:p>
          <a:p>
            <a:pPr marL="0" indent="0">
              <a:buNone/>
            </a:pPr>
            <a:r>
              <a:rPr lang="en-US" sz="2400" dirty="0"/>
              <a:t>Hormone systems are typically controlled by </a:t>
            </a:r>
            <a:r>
              <a:rPr lang="en-US" sz="2400" dirty="0">
                <a:solidFill>
                  <a:srgbClr val="C00000"/>
                </a:solidFill>
              </a:rPr>
              <a:t>feedback mechanisms</a:t>
            </a:r>
            <a:endParaRPr lang="sr-Latn-RS" sz="2400" dirty="0">
              <a:solidFill>
                <a:srgbClr val="C00000"/>
              </a:solidFill>
            </a:endParaRPr>
          </a:p>
          <a:p>
            <a:pPr marL="0" indent="0">
              <a:buNone/>
            </a:pPr>
            <a:endParaRPr lang="sr-Latn-RS" sz="2400" dirty="0">
              <a:solidFill>
                <a:srgbClr val="C00000"/>
              </a:solidFill>
            </a:endParaRPr>
          </a:p>
          <a:p>
            <a:pPr marL="0" indent="0">
              <a:buNone/>
            </a:pPr>
            <a:r>
              <a:rPr lang="en-US" sz="2400" dirty="0">
                <a:solidFill>
                  <a:srgbClr val="C00000"/>
                </a:solidFill>
              </a:rPr>
              <a:t>Negative feedback </a:t>
            </a:r>
            <a:r>
              <a:rPr lang="en-US" sz="2400" dirty="0"/>
              <a:t>describes inhibition of hormone production resulting from the hormone itself or as a response to the action of the hormone and is the most common form of feedback in systems of homeostasis. An example is the effect of thyroxine (T4) and triiodothyronine (T3) on the hypothalamus and pituitary</a:t>
            </a:r>
            <a:endParaRPr lang="sr-Latn-RS" sz="2400" dirty="0"/>
          </a:p>
          <a:p>
            <a:pPr marL="0" indent="0">
              <a:lnSpc>
                <a:spcPct val="100000"/>
              </a:lnSpc>
              <a:buNone/>
            </a:pPr>
            <a:endParaRPr lang="sr-Latn-RS" sz="2400" dirty="0">
              <a:solidFill>
                <a:srgbClr val="C00000"/>
              </a:solidFill>
            </a:endParaRPr>
          </a:p>
        </p:txBody>
      </p:sp>
      <p:pic>
        <p:nvPicPr>
          <p:cNvPr id="5" name="Content Placeholder 4"/>
          <p:cNvPicPr>
            <a:picLocks noGrp="1" noChangeAspect="1"/>
          </p:cNvPicPr>
          <p:nvPr>
            <p:ph sz="half" idx="2"/>
          </p:nvPr>
        </p:nvPicPr>
        <p:blipFill>
          <a:blip r:embed="rId1"/>
          <a:stretch>
            <a:fillRect/>
          </a:stretch>
        </p:blipFill>
        <p:spPr>
          <a:xfrm>
            <a:off x="7456022" y="2006355"/>
            <a:ext cx="3897778" cy="4351338"/>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365126"/>
            <a:ext cx="10515600" cy="470144"/>
          </a:xfrm>
        </p:spPr>
        <p:txBody>
          <a:bodyPr>
            <a:noAutofit/>
          </a:bodyPr>
          <a:lstStyle/>
          <a:p>
            <a:pPr algn="ctr"/>
            <a:r>
              <a:rPr lang="sr-Latn-RS" sz="3600" dirty="0"/>
              <a:t>Regulation of hormone production</a:t>
            </a:r>
            <a:endParaRPr lang="en-US" sz="3600" dirty="0"/>
          </a:p>
        </p:txBody>
      </p:sp>
      <p:sp>
        <p:nvSpPr>
          <p:cNvPr id="5" name="Content Placeholder 4"/>
          <p:cNvSpPr>
            <a:spLocks noGrp="1"/>
          </p:cNvSpPr>
          <p:nvPr>
            <p:ph sz="half" idx="1"/>
          </p:nvPr>
        </p:nvSpPr>
        <p:spPr/>
        <p:txBody>
          <a:bodyPr/>
          <a:lstStyle/>
          <a:p>
            <a:pPr marL="0" indent="0">
              <a:buNone/>
            </a:pPr>
            <a:endParaRPr lang="sr-Latn-RS" sz="2400" dirty="0">
              <a:solidFill>
                <a:srgbClr val="C00000"/>
              </a:solidFill>
            </a:endParaRPr>
          </a:p>
          <a:p>
            <a:pPr marL="0" indent="0">
              <a:buNone/>
            </a:pPr>
            <a:endParaRPr lang="sr-Latn-RS" sz="2400" dirty="0">
              <a:solidFill>
                <a:srgbClr val="C00000"/>
              </a:solidFill>
            </a:endParaRPr>
          </a:p>
          <a:p>
            <a:pPr marL="0" indent="0">
              <a:buNone/>
            </a:pPr>
            <a:r>
              <a:rPr lang="en-US" sz="2400" dirty="0">
                <a:solidFill>
                  <a:srgbClr val="C00000"/>
                </a:solidFill>
              </a:rPr>
              <a:t>Positive feedback </a:t>
            </a:r>
            <a:r>
              <a:rPr lang="en-US" sz="2400" dirty="0"/>
              <a:t>describes the stimulation of hormone production resulting from the hormone itself or as a response to the action of the hormone (example</a:t>
            </a:r>
            <a:r>
              <a:rPr lang="sr-Latn-RS" sz="2400" dirty="0"/>
              <a:t>s</a:t>
            </a:r>
            <a:r>
              <a:rPr lang="en-US" sz="2400" dirty="0"/>
              <a:t> </a:t>
            </a:r>
            <a:r>
              <a:rPr lang="sr-Latn-RS" sz="2400" dirty="0"/>
              <a:t>are</a:t>
            </a:r>
            <a:r>
              <a:rPr lang="en-US" sz="2400" dirty="0"/>
              <a:t> </a:t>
            </a:r>
            <a:r>
              <a:rPr lang="en-US" sz="2400" dirty="0" err="1"/>
              <a:t>oxitocine</a:t>
            </a:r>
            <a:r>
              <a:rPr lang="en-US" sz="2400" dirty="0"/>
              <a:t> and LH)</a:t>
            </a:r>
            <a:endParaRPr lang="en-US" sz="2400" dirty="0"/>
          </a:p>
          <a:p>
            <a:endParaRPr lang="en-US" dirty="0"/>
          </a:p>
        </p:txBody>
      </p:sp>
      <p:pic>
        <p:nvPicPr>
          <p:cNvPr id="7" name="Content Placeholder 6"/>
          <p:cNvPicPr>
            <a:picLocks noGrp="1" noChangeAspect="1"/>
          </p:cNvPicPr>
          <p:nvPr>
            <p:ph sz="half" idx="2"/>
          </p:nvPr>
        </p:nvPicPr>
        <p:blipFill>
          <a:blip r:embed="rId1"/>
          <a:stretch>
            <a:fillRect/>
          </a:stretch>
        </p:blipFill>
        <p:spPr>
          <a:xfrm>
            <a:off x="6937132" y="1090246"/>
            <a:ext cx="4185138" cy="5512777"/>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algn="ctr"/>
            <a:r>
              <a:rPr lang="en-US" sz="3600" dirty="0"/>
              <a:t>Hormone degradation and clear</a:t>
            </a:r>
            <a:r>
              <a:rPr lang="sr-Latn-RS" sz="3600" dirty="0"/>
              <a:t>e</a:t>
            </a:r>
            <a:r>
              <a:rPr lang="en-US" sz="3600" dirty="0" err="1"/>
              <a:t>nc</a:t>
            </a:r>
            <a:r>
              <a:rPr lang="sr-Latn-RS" sz="3600" dirty="0"/>
              <a:t>e</a:t>
            </a:r>
            <a:endParaRPr lang="en-US" sz="3600" dirty="0"/>
          </a:p>
        </p:txBody>
      </p:sp>
      <p:sp>
        <p:nvSpPr>
          <p:cNvPr id="6" name="Content Placeholder 5"/>
          <p:cNvSpPr>
            <a:spLocks noGrp="1"/>
          </p:cNvSpPr>
          <p:nvPr>
            <p:ph idx="1"/>
          </p:nvPr>
        </p:nvSpPr>
        <p:spPr/>
        <p:txBody>
          <a:bodyPr>
            <a:normAutofit fontScale="92500" lnSpcReduction="10000"/>
          </a:bodyPr>
          <a:lstStyle/>
          <a:p>
            <a:r>
              <a:rPr lang="en-US" sz="2400" dirty="0"/>
              <a:t>Hormone signals must be turned off when they have served their purpose</a:t>
            </a:r>
            <a:endParaRPr lang="sr-Latn-RS" sz="2400" dirty="0"/>
          </a:p>
          <a:p>
            <a:endParaRPr lang="en-US" sz="2400" dirty="0"/>
          </a:p>
          <a:p>
            <a:r>
              <a:rPr lang="en-US" sz="2400" dirty="0"/>
              <a:t>Most hormones are taken up and degraded by liver and kidney</a:t>
            </a:r>
            <a:r>
              <a:rPr lang="sr-Latn-RS" sz="2400" dirty="0"/>
              <a:t> (then e</a:t>
            </a:r>
            <a:r>
              <a:rPr lang="en-US" sz="2400" dirty="0" err="1"/>
              <a:t>xcreted</a:t>
            </a:r>
            <a:r>
              <a:rPr lang="en-US" sz="2400" dirty="0"/>
              <a:t> in bile or urine</a:t>
            </a:r>
            <a:r>
              <a:rPr lang="sr-Latn-RS" sz="2400" dirty="0"/>
              <a:t>) </a:t>
            </a:r>
            <a:r>
              <a:rPr lang="en-US" sz="2400" dirty="0"/>
              <a:t>or in target tissue itself after receptor</a:t>
            </a:r>
            <a:r>
              <a:rPr lang="sr-Latn-RS" sz="2400" dirty="0"/>
              <a:t>-</a:t>
            </a:r>
            <a:r>
              <a:rPr lang="en-US" sz="2400" dirty="0"/>
              <a:t>mediated </a:t>
            </a:r>
            <a:r>
              <a:rPr lang="en-US" sz="2400" dirty="0" err="1"/>
              <a:t>internalizati</a:t>
            </a:r>
            <a:r>
              <a:rPr lang="sr-Latn-RS" sz="2400" dirty="0"/>
              <a:t>on</a:t>
            </a:r>
            <a:endParaRPr lang="sr-Latn-RS" sz="2400" dirty="0"/>
          </a:p>
          <a:p>
            <a:endParaRPr lang="en-US" sz="2400" dirty="0"/>
          </a:p>
          <a:p>
            <a:r>
              <a:rPr lang="en-US" sz="2400" dirty="0"/>
              <a:t>Metabolic clearance rate (MCR)</a:t>
            </a:r>
            <a:endParaRPr lang="en-US" sz="2400" dirty="0"/>
          </a:p>
          <a:p>
            <a:pPr marL="457200" lvl="1" indent="0">
              <a:buNone/>
            </a:pPr>
            <a:r>
              <a:rPr lang="en-US" dirty="0"/>
              <a:t>– Rate of hormone removal from the blood</a:t>
            </a:r>
            <a:endParaRPr lang="en-US" dirty="0"/>
          </a:p>
          <a:p>
            <a:pPr marL="457200" lvl="1" indent="0">
              <a:buNone/>
            </a:pPr>
            <a:r>
              <a:rPr lang="en-US" dirty="0"/>
              <a:t>– Half-life: time required to clear 50% of hormone from the blood</a:t>
            </a:r>
            <a:endParaRPr lang="en-US" dirty="0"/>
          </a:p>
          <a:p>
            <a:pPr marL="457200" lvl="1" indent="0">
              <a:buNone/>
            </a:pPr>
            <a:r>
              <a:rPr lang="en-US" dirty="0"/>
              <a:t>– The faster the MCF, the shorter the half-life</a:t>
            </a:r>
            <a:endParaRPr lang="sr-Latn-RS" dirty="0"/>
          </a:p>
          <a:p>
            <a:pPr marL="457200" lvl="1" indent="0">
              <a:buNone/>
            </a:pPr>
            <a:endParaRPr lang="sr-Latn-RS" dirty="0"/>
          </a:p>
          <a:p>
            <a:r>
              <a:rPr lang="en-US" sz="2400" dirty="0"/>
              <a:t>The clearance of hormones varies widely, from minutes (insulin), to hours (glucocorticoids), to days (T4)</a:t>
            </a:r>
            <a:endParaRPr lang="en-US" sz="2400" dirty="0"/>
          </a:p>
          <a:p>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77875"/>
          </a:xfrm>
        </p:spPr>
        <p:txBody>
          <a:bodyPr>
            <a:normAutofit/>
          </a:bodyPr>
          <a:lstStyle/>
          <a:p>
            <a:pPr algn="ctr"/>
            <a:r>
              <a:rPr lang="sr-Latn-RS" sz="3600" dirty="0"/>
              <a:t>Hormone receptors</a:t>
            </a:r>
            <a:endParaRPr lang="en-US" sz="3600" dirty="0"/>
          </a:p>
        </p:txBody>
      </p:sp>
      <p:sp>
        <p:nvSpPr>
          <p:cNvPr id="3" name="Content Placeholder 2"/>
          <p:cNvSpPr>
            <a:spLocks noGrp="1"/>
          </p:cNvSpPr>
          <p:nvPr>
            <p:ph idx="1"/>
          </p:nvPr>
        </p:nvSpPr>
        <p:spPr>
          <a:xfrm>
            <a:off x="838200" y="1485900"/>
            <a:ext cx="10515600" cy="4691063"/>
          </a:xfrm>
        </p:spPr>
        <p:txBody>
          <a:bodyPr>
            <a:normAutofit lnSpcReduction="10000"/>
          </a:bodyPr>
          <a:lstStyle/>
          <a:p>
            <a:r>
              <a:rPr lang="en-US" sz="2400" dirty="0"/>
              <a:t>Usually each target cell has a few thousand receptors for a given hormone</a:t>
            </a:r>
            <a:endParaRPr lang="en-US" sz="2400" dirty="0"/>
          </a:p>
          <a:p>
            <a:r>
              <a:rPr lang="en-US" sz="2400" dirty="0"/>
              <a:t>Receptor–hormone interactions exhibit specificity</a:t>
            </a:r>
            <a:r>
              <a:rPr lang="sr-Latn-RS" sz="2400" dirty="0"/>
              <a:t> </a:t>
            </a:r>
            <a:r>
              <a:rPr lang="en-US" sz="2400" dirty="0"/>
              <a:t>and saturation</a:t>
            </a:r>
            <a:endParaRPr lang="en-US" sz="2400" dirty="0"/>
          </a:p>
          <a:p>
            <a:pPr marL="457200" lvl="1" indent="0">
              <a:buNone/>
            </a:pPr>
            <a:r>
              <a:rPr lang="sr-Latn-RS" dirty="0"/>
              <a:t>- </a:t>
            </a:r>
            <a:r>
              <a:rPr lang="sr-Latn-RS" sz="2200" dirty="0"/>
              <a:t>specific </a:t>
            </a:r>
            <a:r>
              <a:rPr lang="en-US" sz="2200" dirty="0"/>
              <a:t>receptor for each hormone</a:t>
            </a:r>
            <a:endParaRPr lang="en-US" sz="2200" dirty="0"/>
          </a:p>
          <a:p>
            <a:pPr marL="457200" lvl="1" indent="0">
              <a:buNone/>
            </a:pPr>
            <a:r>
              <a:rPr lang="sr-Latn-RS" sz="2200" dirty="0"/>
              <a:t>- saturated </a:t>
            </a:r>
            <a:r>
              <a:rPr lang="en-US" sz="2200" dirty="0"/>
              <a:t>when all receptor molecules are occupied by hormone molecule</a:t>
            </a:r>
            <a:endParaRPr lang="sr-Latn-RS" sz="2200" dirty="0"/>
          </a:p>
          <a:p>
            <a:pPr marL="0" indent="0">
              <a:buNone/>
            </a:pPr>
            <a:r>
              <a:rPr lang="en-US" sz="2400" dirty="0"/>
              <a:t>• Hydrophobic hormones  </a:t>
            </a:r>
            <a:r>
              <a:rPr lang="sr-Latn-RS" sz="2400" dirty="0"/>
              <a:t>penetrate </a:t>
            </a:r>
            <a:r>
              <a:rPr lang="en-US" sz="2400" dirty="0"/>
              <a:t>plasma membrane and enter nucleus</a:t>
            </a:r>
            <a:endParaRPr lang="sr-Latn-RS" sz="2400" dirty="0"/>
          </a:p>
          <a:p>
            <a:pPr marL="457200" lvl="1" indent="0">
              <a:buNone/>
            </a:pPr>
            <a:r>
              <a:rPr lang="sr-Latn-RS" sz="2000" dirty="0"/>
              <a:t>- </a:t>
            </a:r>
            <a:r>
              <a:rPr lang="sr-Latn-RS" sz="2200" dirty="0"/>
              <a:t>act </a:t>
            </a:r>
            <a:r>
              <a:rPr lang="en-US" sz="2200" dirty="0"/>
              <a:t>directly on the genes changing target cell physiology</a:t>
            </a:r>
            <a:endParaRPr lang="sr-Latn-RS" sz="2200" dirty="0"/>
          </a:p>
          <a:p>
            <a:pPr marL="457200" lvl="1" indent="0">
              <a:buNone/>
            </a:pPr>
            <a:r>
              <a:rPr lang="sr-Latn-RS" sz="2200" dirty="0"/>
              <a:t>- estrogen</a:t>
            </a:r>
            <a:r>
              <a:rPr lang="en-US" sz="2200" dirty="0"/>
              <a:t>, progesterone, thyroid hormone act on nuclear receptors </a:t>
            </a:r>
            <a:endParaRPr lang="sr-Latn-RS" sz="2200" dirty="0"/>
          </a:p>
          <a:p>
            <a:pPr marL="457200" lvl="1" indent="0">
              <a:buNone/>
            </a:pPr>
            <a:r>
              <a:rPr lang="sr-Latn-RS" sz="2200" dirty="0"/>
              <a:t>- take </a:t>
            </a:r>
            <a:r>
              <a:rPr lang="en-US" sz="2200" dirty="0"/>
              <a:t>several hours to days to show effect due to lag for protein synthesis </a:t>
            </a:r>
            <a:endParaRPr lang="sr-Latn-RS" sz="2200" dirty="0"/>
          </a:p>
          <a:p>
            <a:pPr marL="0" indent="0">
              <a:buNone/>
            </a:pPr>
            <a:r>
              <a:rPr lang="en-US" sz="2400" dirty="0"/>
              <a:t>• Hydrophilic hormones </a:t>
            </a:r>
            <a:endParaRPr lang="sr-Latn-RS" sz="2400" dirty="0"/>
          </a:p>
          <a:p>
            <a:pPr lvl="1">
              <a:buFontTx/>
              <a:buChar char="-"/>
            </a:pPr>
            <a:r>
              <a:rPr lang="sr-Latn-RS" sz="2200" dirty="0"/>
              <a:t>cannot </a:t>
            </a:r>
            <a:r>
              <a:rPr lang="en-US" sz="2200" dirty="0"/>
              <a:t>penetrate into target cell</a:t>
            </a:r>
            <a:endParaRPr lang="sr-Latn-RS" sz="2200" dirty="0"/>
          </a:p>
          <a:p>
            <a:pPr lvl="1">
              <a:buFontTx/>
              <a:buChar char="-"/>
            </a:pPr>
            <a:r>
              <a:rPr lang="sr-Latn-RS" sz="2200" dirty="0"/>
              <a:t>must </a:t>
            </a:r>
            <a:r>
              <a:rPr lang="en-US" sz="2200" dirty="0"/>
              <a:t>stimulate physiology indirectly</a:t>
            </a:r>
            <a:endParaRPr lang="sr-Latn-RS" sz="2200" dirty="0"/>
          </a:p>
          <a:p>
            <a:pPr lvl="1">
              <a:buFontTx/>
              <a:buChar char="-"/>
            </a:pPr>
            <a:r>
              <a:rPr lang="en-US" sz="2200" dirty="0"/>
              <a:t>activate G-proteins</a:t>
            </a:r>
            <a:r>
              <a:rPr lang="sr-Latn-RS" sz="2200" dirty="0"/>
              <a:t> that activate </a:t>
            </a:r>
            <a:r>
              <a:rPr lang="en-US" sz="2200" dirty="0"/>
              <a:t>the second messenger (</a:t>
            </a:r>
            <a:r>
              <a:rPr lang="sr-Latn-RS" sz="2200" dirty="0"/>
              <a:t>for example - </a:t>
            </a:r>
            <a:r>
              <a:rPr lang="en-US" sz="2200" dirty="0"/>
              <a:t>cyclic AMP), triggering the cellular response</a:t>
            </a:r>
            <a:endParaRPr lang="en-US" sz="22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dirty="0"/>
              <a:t>Hormone receptors</a:t>
            </a:r>
            <a:endParaRPr lang="en-US" sz="3600" dirty="0"/>
          </a:p>
        </p:txBody>
      </p:sp>
      <p:sp>
        <p:nvSpPr>
          <p:cNvPr id="3" name="Content Placeholder 2"/>
          <p:cNvSpPr>
            <a:spLocks noGrp="1"/>
          </p:cNvSpPr>
          <p:nvPr>
            <p:ph idx="1"/>
          </p:nvPr>
        </p:nvSpPr>
        <p:spPr/>
        <p:txBody>
          <a:bodyPr>
            <a:normAutofit/>
          </a:bodyPr>
          <a:lstStyle/>
          <a:p>
            <a:r>
              <a:rPr lang="en-US" sz="2400" dirty="0"/>
              <a:t>Receptors are continually being synthesized and broken down.</a:t>
            </a:r>
            <a:endParaRPr lang="en-US" sz="2400" dirty="0"/>
          </a:p>
          <a:p>
            <a:r>
              <a:rPr lang="en-US" sz="2400" dirty="0"/>
              <a:t>Receptors may be </a:t>
            </a:r>
            <a:r>
              <a:rPr lang="en-US" sz="2400" dirty="0">
                <a:solidFill>
                  <a:srgbClr val="C00000"/>
                </a:solidFill>
              </a:rPr>
              <a:t>down-regulated</a:t>
            </a:r>
            <a:r>
              <a:rPr lang="en-US" sz="2400" dirty="0"/>
              <a:t> in the presence of high concentrations of hormone.</a:t>
            </a:r>
            <a:endParaRPr lang="en-US" sz="2400" dirty="0"/>
          </a:p>
          <a:p>
            <a:r>
              <a:rPr lang="en-US" sz="2400" dirty="0"/>
              <a:t>Receptors may be </a:t>
            </a:r>
            <a:r>
              <a:rPr lang="en-US" sz="2400" dirty="0">
                <a:solidFill>
                  <a:srgbClr val="C00000"/>
                </a:solidFill>
              </a:rPr>
              <a:t>up-regulated</a:t>
            </a:r>
            <a:r>
              <a:rPr lang="en-US" sz="2400" dirty="0"/>
              <a:t> in the presence of low concentrations of hormone</a:t>
            </a:r>
            <a:endParaRPr lang="en-US" sz="24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38200" y="219808"/>
            <a:ext cx="10515600" cy="461230"/>
          </a:xfrm>
        </p:spPr>
        <p:txBody>
          <a:bodyPr>
            <a:normAutofit fontScale="90000"/>
          </a:bodyPr>
          <a:lstStyle/>
          <a:p>
            <a:pPr algn="ctr"/>
            <a:r>
              <a:rPr lang="en-US" sz="3600" dirty="0"/>
              <a:t>Hormone receptors</a:t>
            </a:r>
            <a:endParaRPr lang="en-US" sz="3600" dirty="0"/>
          </a:p>
        </p:txBody>
      </p:sp>
      <p:pic>
        <p:nvPicPr>
          <p:cNvPr id="11" name="Content Placeholder 10"/>
          <p:cNvPicPr>
            <a:picLocks noGrp="1" noChangeAspect="1"/>
          </p:cNvPicPr>
          <p:nvPr>
            <p:ph sz="half" idx="1"/>
          </p:nvPr>
        </p:nvPicPr>
        <p:blipFill>
          <a:blip r:embed="rId1"/>
          <a:stretch>
            <a:fillRect/>
          </a:stretch>
        </p:blipFill>
        <p:spPr>
          <a:xfrm>
            <a:off x="658099" y="1056778"/>
            <a:ext cx="3544623" cy="5581414"/>
          </a:xfrm>
          <a:prstGeom prst="rect">
            <a:avLst/>
          </a:prstGeom>
        </p:spPr>
      </p:pic>
      <p:pic>
        <p:nvPicPr>
          <p:cNvPr id="10" name="Content Placeholder 9"/>
          <p:cNvPicPr>
            <a:picLocks noGrp="1" noChangeAspect="1"/>
          </p:cNvPicPr>
          <p:nvPr>
            <p:ph sz="half" idx="2"/>
          </p:nvPr>
        </p:nvPicPr>
        <p:blipFill>
          <a:blip r:embed="rId2"/>
          <a:stretch>
            <a:fillRect/>
          </a:stretch>
        </p:blipFill>
        <p:spPr>
          <a:xfrm>
            <a:off x="6479930" y="1056778"/>
            <a:ext cx="4491192" cy="536637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02029"/>
          </a:xfrm>
        </p:spPr>
        <p:txBody>
          <a:bodyPr>
            <a:normAutofit/>
          </a:bodyPr>
          <a:lstStyle/>
          <a:p>
            <a:pPr algn="ctr"/>
            <a:r>
              <a:rPr lang="sr-Latn-RS" sz="3600" dirty="0"/>
              <a:t>G-protein coupled</a:t>
            </a:r>
            <a:r>
              <a:rPr lang="en-US" sz="3600" dirty="0"/>
              <a:t> receptors</a:t>
            </a:r>
            <a:r>
              <a:rPr lang="sr-Latn-RS" sz="3600" dirty="0"/>
              <a:t> (GPCR)</a:t>
            </a:r>
            <a:endParaRPr lang="en-US" sz="3600" dirty="0"/>
          </a:p>
        </p:txBody>
      </p:sp>
      <p:pic>
        <p:nvPicPr>
          <p:cNvPr id="11" name="Content Placeholder 10"/>
          <p:cNvPicPr>
            <a:picLocks noGrp="1" noChangeAspect="1"/>
          </p:cNvPicPr>
          <p:nvPr>
            <p:ph sz="half" idx="2"/>
          </p:nvPr>
        </p:nvPicPr>
        <p:blipFill>
          <a:blip r:embed="rId1"/>
          <a:stretch>
            <a:fillRect/>
          </a:stretch>
        </p:blipFill>
        <p:spPr>
          <a:xfrm>
            <a:off x="5518324" y="1890346"/>
            <a:ext cx="6554484" cy="4264269"/>
          </a:xfrm>
          <a:prstGeom prst="rect">
            <a:avLst/>
          </a:prstGeom>
        </p:spPr>
      </p:pic>
      <p:sp>
        <p:nvSpPr>
          <p:cNvPr id="13" name="Content Placeholder 12"/>
          <p:cNvSpPr>
            <a:spLocks noGrp="1"/>
          </p:cNvSpPr>
          <p:nvPr>
            <p:ph sz="half" idx="1"/>
          </p:nvPr>
        </p:nvSpPr>
        <p:spPr>
          <a:xfrm>
            <a:off x="290146" y="1371600"/>
            <a:ext cx="4950069" cy="5187462"/>
          </a:xfrm>
        </p:spPr>
        <p:txBody>
          <a:bodyPr/>
          <a:lstStyle/>
          <a:p>
            <a:pPr marL="0" indent="0">
              <a:buNone/>
            </a:pPr>
            <a:r>
              <a:rPr lang="sr-Latn-RS" dirty="0"/>
              <a:t>Hormones that binds to GPCR</a:t>
            </a:r>
            <a:endParaRPr lang="sr-Latn-RS" dirty="0"/>
          </a:p>
          <a:p>
            <a:pPr lvl="1"/>
            <a:r>
              <a:rPr lang="sr-Latn-RS" dirty="0"/>
              <a:t>Peptide and protein:</a:t>
            </a:r>
            <a:endParaRPr lang="sr-Latn-RS" dirty="0"/>
          </a:p>
          <a:p>
            <a:pPr lvl="2"/>
            <a:r>
              <a:rPr lang="sr-Latn-RS" dirty="0"/>
              <a:t>Glucagon</a:t>
            </a:r>
            <a:endParaRPr lang="sr-Latn-RS" dirty="0"/>
          </a:p>
          <a:p>
            <a:pPr lvl="2"/>
            <a:r>
              <a:rPr lang="sr-Latn-RS" dirty="0"/>
              <a:t>Angiotensin</a:t>
            </a:r>
            <a:endParaRPr lang="sr-Latn-RS" dirty="0"/>
          </a:p>
          <a:p>
            <a:pPr lvl="2"/>
            <a:r>
              <a:rPr lang="sr-Latn-RS" dirty="0"/>
              <a:t>GnRH</a:t>
            </a:r>
            <a:endParaRPr lang="sr-Latn-RS" dirty="0"/>
          </a:p>
          <a:p>
            <a:pPr lvl="2"/>
            <a:r>
              <a:rPr lang="sr-Latn-RS" dirty="0"/>
              <a:t>SS</a:t>
            </a:r>
            <a:endParaRPr lang="sr-Latn-RS" dirty="0"/>
          </a:p>
          <a:p>
            <a:pPr lvl="2"/>
            <a:r>
              <a:rPr lang="sr-Latn-RS" dirty="0"/>
              <a:t>GHRH</a:t>
            </a:r>
            <a:endParaRPr lang="sr-Latn-RS" dirty="0"/>
          </a:p>
          <a:p>
            <a:pPr lvl="2"/>
            <a:r>
              <a:rPr lang="sr-Latn-RS" dirty="0"/>
              <a:t>FSH</a:t>
            </a:r>
            <a:endParaRPr lang="sr-Latn-RS" dirty="0"/>
          </a:p>
          <a:p>
            <a:pPr lvl="2"/>
            <a:r>
              <a:rPr lang="sr-Latn-RS" dirty="0"/>
              <a:t>LH</a:t>
            </a:r>
            <a:endParaRPr lang="sr-Latn-RS" dirty="0"/>
          </a:p>
          <a:p>
            <a:pPr lvl="2"/>
            <a:r>
              <a:rPr lang="sr-Latn-RS" dirty="0"/>
              <a:t>ACTH</a:t>
            </a:r>
            <a:endParaRPr lang="sr-Latn-RS" dirty="0"/>
          </a:p>
          <a:p>
            <a:pPr lvl="2"/>
            <a:r>
              <a:rPr lang="sr-Latn-RS" dirty="0"/>
              <a:t>TSH</a:t>
            </a:r>
            <a:endParaRPr lang="sr-Latn-RS" dirty="0"/>
          </a:p>
          <a:p>
            <a:pPr lvl="1"/>
            <a:r>
              <a:rPr lang="sr-Latn-RS" dirty="0"/>
              <a:t>Amino acid derivative:</a:t>
            </a:r>
            <a:endParaRPr lang="sr-Latn-RS" dirty="0"/>
          </a:p>
          <a:p>
            <a:pPr lvl="2"/>
            <a:r>
              <a:rPr lang="sr-Latn-RS" dirty="0"/>
              <a:t>Epinephrine</a:t>
            </a:r>
            <a:endParaRPr lang="sr-Latn-RS" dirty="0"/>
          </a:p>
          <a:p>
            <a:pPr lvl="2"/>
            <a:r>
              <a:rPr lang="sr-Latn-RS" dirty="0"/>
              <a:t>norepinephrine</a:t>
            </a:r>
            <a:endParaRPr lang="sr-Latn-RS" dirty="0"/>
          </a:p>
          <a:p>
            <a:pPr lvl="1"/>
            <a:endParaRPr lang="sr-Latn-RS" dirty="0"/>
          </a:p>
          <a:p>
            <a:pPr lvl="1"/>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dirty="0"/>
              <a:t>Homeostasis</a:t>
            </a:r>
            <a:endParaRPr lang="en-US" sz="3600" dirty="0"/>
          </a:p>
        </p:txBody>
      </p:sp>
      <p:sp>
        <p:nvSpPr>
          <p:cNvPr id="3" name="Content Placeholder 2"/>
          <p:cNvSpPr>
            <a:spLocks noGrp="1"/>
          </p:cNvSpPr>
          <p:nvPr>
            <p:ph idx="1"/>
          </p:nvPr>
        </p:nvSpPr>
        <p:spPr/>
        <p:txBody>
          <a:bodyPr/>
          <a:lstStyle/>
          <a:p>
            <a:r>
              <a:rPr lang="en-US" dirty="0"/>
              <a:t>Maintenance of internal conditions even when the external conditions are changing</a:t>
            </a:r>
            <a:endParaRPr lang="en-US" dirty="0"/>
          </a:p>
          <a:p>
            <a:r>
              <a:rPr lang="en-US" dirty="0"/>
              <a:t>Body in dynamic equilibrium</a:t>
            </a:r>
            <a:endParaRPr lang="en-US" dirty="0"/>
          </a:p>
          <a:p>
            <a:r>
              <a:rPr lang="en-US" dirty="0"/>
              <a:t>Endocrine system</a:t>
            </a:r>
            <a:r>
              <a:rPr lang="sr-Latn-RS" dirty="0"/>
              <a:t>, </a:t>
            </a:r>
            <a:r>
              <a:rPr lang="en-US" dirty="0"/>
              <a:t>nervous system</a:t>
            </a:r>
            <a:r>
              <a:rPr lang="sr-Latn-RS" dirty="0"/>
              <a:t> and immune system </a:t>
            </a:r>
            <a:r>
              <a:rPr lang="en-US" dirty="0"/>
              <a:t>adjust to changes occurring in the body to return it to within narrow limits</a:t>
            </a:r>
            <a:endParaRPr lang="en-US" dirty="0"/>
          </a:p>
          <a:p>
            <a:r>
              <a:rPr lang="en-US" dirty="0"/>
              <a:t>Positive and negative feedback systems control</a:t>
            </a:r>
            <a:endParaRPr lang="en-US" dirty="0"/>
          </a:p>
          <a:p>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RS" sz="3600" dirty="0"/>
              <a:t>Tyrosine kinase receptor</a:t>
            </a:r>
            <a:endParaRPr lang="en-US" sz="3600" dirty="0"/>
          </a:p>
        </p:txBody>
      </p:sp>
      <p:sp>
        <p:nvSpPr>
          <p:cNvPr id="3" name="Content Placeholder 2"/>
          <p:cNvSpPr>
            <a:spLocks noGrp="1"/>
          </p:cNvSpPr>
          <p:nvPr>
            <p:ph sz="half" idx="1"/>
          </p:nvPr>
        </p:nvSpPr>
        <p:spPr>
          <a:xfrm>
            <a:off x="838200" y="1825625"/>
            <a:ext cx="3733800" cy="4351338"/>
          </a:xfrm>
        </p:spPr>
        <p:txBody>
          <a:bodyPr/>
          <a:lstStyle/>
          <a:p>
            <a:pPr marL="0" indent="0">
              <a:buNone/>
            </a:pPr>
            <a:endParaRPr lang="sr-Latn-RS" sz="2400" dirty="0"/>
          </a:p>
          <a:p>
            <a:pPr marL="0" indent="0">
              <a:buNone/>
            </a:pPr>
            <a:endParaRPr lang="sr-Latn-RS" sz="2400" dirty="0"/>
          </a:p>
          <a:p>
            <a:pPr marL="0" indent="0">
              <a:buNone/>
            </a:pPr>
            <a:r>
              <a:rPr lang="en-US" sz="2400" dirty="0"/>
              <a:t>Hormones that binds to </a:t>
            </a:r>
            <a:r>
              <a:rPr lang="sr-Latn-RS" sz="2400" dirty="0"/>
              <a:t>tyrosine kinese receptor</a:t>
            </a:r>
            <a:r>
              <a:rPr lang="sr-Latn-RS" dirty="0"/>
              <a:t>:</a:t>
            </a:r>
            <a:endParaRPr lang="sr-Latn-RS" dirty="0"/>
          </a:p>
          <a:p>
            <a:pPr marL="457200" lvl="1" indent="0">
              <a:buNone/>
            </a:pPr>
            <a:r>
              <a:rPr lang="sr-Latn-RS" dirty="0"/>
              <a:t>Insulin</a:t>
            </a:r>
            <a:endParaRPr lang="sr-Latn-RS" dirty="0"/>
          </a:p>
          <a:p>
            <a:pPr marL="457200" lvl="1" indent="0">
              <a:buNone/>
            </a:pPr>
            <a:r>
              <a:rPr lang="sr-Latn-RS" dirty="0"/>
              <a:t>IGF 1/2</a:t>
            </a:r>
            <a:endParaRPr lang="en-US" dirty="0"/>
          </a:p>
        </p:txBody>
      </p:sp>
      <p:pic>
        <p:nvPicPr>
          <p:cNvPr id="5" name="Content Placeholder 4"/>
          <p:cNvPicPr>
            <a:picLocks noGrp="1" noChangeAspect="1"/>
          </p:cNvPicPr>
          <p:nvPr>
            <p:ph sz="half" idx="2"/>
          </p:nvPr>
        </p:nvPicPr>
        <p:blipFill>
          <a:blip r:embed="rId1"/>
          <a:stretch>
            <a:fillRect/>
          </a:stretch>
        </p:blipFill>
        <p:spPr>
          <a:xfrm>
            <a:off x="4950070" y="1690688"/>
            <a:ext cx="6468498" cy="4307783"/>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7532"/>
            <a:ext cx="12192000" cy="6602935"/>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838200" y="365126"/>
            <a:ext cx="10515600" cy="760290"/>
          </a:xfrm>
        </p:spPr>
        <p:txBody>
          <a:bodyPr>
            <a:normAutofit/>
          </a:bodyPr>
          <a:lstStyle/>
          <a:p>
            <a:pPr algn="ctr"/>
            <a:r>
              <a:rPr lang="sr-Latn-RS" sz="3600" dirty="0"/>
              <a:t>AC – cAMP system</a:t>
            </a:r>
            <a:endParaRPr lang="en-US" sz="3600" dirty="0"/>
          </a:p>
        </p:txBody>
      </p:sp>
      <p:pic>
        <p:nvPicPr>
          <p:cNvPr id="9" name="Content Placeholder 8"/>
          <p:cNvPicPr>
            <a:picLocks noGrp="1" noChangeAspect="1"/>
          </p:cNvPicPr>
          <p:nvPr>
            <p:ph idx="1"/>
          </p:nvPr>
        </p:nvPicPr>
        <p:blipFill>
          <a:blip r:embed="rId1">
            <a:extLst>
              <a:ext uri="{28A0092B-C50C-407E-A947-70E740481C1C}">
                <a14:useLocalDpi xmlns:a14="http://schemas.microsoft.com/office/drawing/2010/main" val="0"/>
              </a:ext>
            </a:extLst>
          </a:blip>
          <a:stretch>
            <a:fillRect/>
          </a:stretch>
        </p:blipFill>
        <p:spPr>
          <a:xfrm>
            <a:off x="2343775" y="1394801"/>
            <a:ext cx="6844185" cy="5346609"/>
          </a:xfr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RS" sz="3600" dirty="0"/>
              <a:t>PLC – DAG and IP3 system</a:t>
            </a:r>
            <a:endParaRPr lang="en-US" sz="3600" dirty="0"/>
          </a:p>
        </p:txBody>
      </p:sp>
      <p:pic>
        <p:nvPicPr>
          <p:cNvPr id="5" name="Content Placeholder 4"/>
          <p:cNvPicPr>
            <a:picLocks noGrp="1" noChangeAspect="1"/>
          </p:cNvPicPr>
          <p:nvPr>
            <p:ph idx="1"/>
          </p:nvPr>
        </p:nvPicPr>
        <p:blipFill>
          <a:blip r:embed="rId1">
            <a:extLst>
              <a:ext uri="{28A0092B-C50C-407E-A947-70E740481C1C}">
                <a14:useLocalDpi xmlns:a14="http://schemas.microsoft.com/office/drawing/2010/main" val="0"/>
              </a:ext>
            </a:extLst>
          </a:blip>
          <a:stretch>
            <a:fillRect/>
          </a:stretch>
        </p:blipFill>
        <p:spPr>
          <a:xfrm>
            <a:off x="1723664" y="1939924"/>
            <a:ext cx="8317151" cy="4636721"/>
          </a:xfr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600" dirty="0"/>
              <a:t>                              Ca</a:t>
            </a:r>
            <a:endParaRPr lang="en-US" sz="3600" dirty="0"/>
          </a:p>
        </p:txBody>
      </p:sp>
      <p:pic>
        <p:nvPicPr>
          <p:cNvPr id="4" name="Content Placeholder 3"/>
          <p:cNvPicPr>
            <a:picLocks noGrp="1" noChangeAspect="1"/>
          </p:cNvPicPr>
          <p:nvPr>
            <p:ph idx="1"/>
          </p:nvPr>
        </p:nvPicPr>
        <p:blipFill>
          <a:blip r:embed="rId1"/>
          <a:stretch>
            <a:fillRect/>
          </a:stretch>
        </p:blipFill>
        <p:spPr>
          <a:xfrm>
            <a:off x="2788831" y="1825625"/>
            <a:ext cx="6614337" cy="4351338"/>
          </a:xfrm>
          <a:prstGeom prst="rect">
            <a:avLst/>
          </a:prstGeom>
        </p:spPr>
      </p:pic>
      <p:sp>
        <p:nvSpPr>
          <p:cNvPr id="5" name="Rectangle 4"/>
          <p:cNvSpPr/>
          <p:nvPr/>
        </p:nvSpPr>
        <p:spPr>
          <a:xfrm>
            <a:off x="4448910" y="588291"/>
            <a:ext cx="439615" cy="439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RS" dirty="0">
                <a:solidFill>
                  <a:schemeClr val="tx1"/>
                </a:solidFill>
              </a:rPr>
              <a:t>2+</a:t>
            </a:r>
            <a:endParaRPr lang="en-US" dirty="0">
              <a:solidFill>
                <a:schemeClr val="tx1"/>
              </a:solidFill>
            </a:endParaRPr>
          </a:p>
        </p:txBody>
      </p:sp>
      <p:sp>
        <p:nvSpPr>
          <p:cNvPr id="6" name="Rectangle 5"/>
          <p:cNvSpPr/>
          <p:nvPr/>
        </p:nvSpPr>
        <p:spPr>
          <a:xfrm>
            <a:off x="4791808" y="588291"/>
            <a:ext cx="4686301" cy="8712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sr-Latn-RS" sz="3600" dirty="0">
                <a:solidFill>
                  <a:schemeClr val="tx1"/>
                </a:solidFill>
              </a:rPr>
              <a:t>- </a:t>
            </a:r>
            <a:r>
              <a:rPr lang="sr-Latn-RS" sz="3600" dirty="0">
                <a:solidFill>
                  <a:schemeClr val="tx1"/>
                </a:solidFill>
                <a:latin typeface="+mj-lt"/>
              </a:rPr>
              <a:t>calmodulin system</a:t>
            </a:r>
            <a:endParaRPr lang="en-US" sz="3600" dirty="0">
              <a:solidFill>
                <a:schemeClr val="tx1"/>
              </a:solidFill>
              <a:latin typeface="+mj-lt"/>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2223"/>
            <a:ext cx="10515600" cy="720969"/>
          </a:xfrm>
        </p:spPr>
        <p:txBody>
          <a:bodyPr>
            <a:normAutofit/>
          </a:bodyPr>
          <a:lstStyle/>
          <a:p>
            <a:pPr algn="ctr"/>
            <a:r>
              <a:rPr lang="sr-Latn-RS" sz="3600" dirty="0"/>
              <a:t>Hormones transport</a:t>
            </a:r>
            <a:endParaRPr lang="en-US" sz="3600" dirty="0"/>
          </a:p>
        </p:txBody>
      </p:sp>
      <p:sp>
        <p:nvSpPr>
          <p:cNvPr id="3" name="Content Placeholder 2"/>
          <p:cNvSpPr>
            <a:spLocks noGrp="1"/>
          </p:cNvSpPr>
          <p:nvPr>
            <p:ph idx="1"/>
          </p:nvPr>
        </p:nvSpPr>
        <p:spPr>
          <a:xfrm>
            <a:off x="838200" y="1195754"/>
            <a:ext cx="10515600" cy="5547946"/>
          </a:xfrm>
        </p:spPr>
        <p:txBody>
          <a:bodyPr>
            <a:normAutofit/>
          </a:bodyPr>
          <a:lstStyle/>
          <a:p>
            <a:r>
              <a:rPr lang="sr-Latn-RS" sz="2400" dirty="0"/>
              <a:t>Water soluble hormones circulate in blood in free form</a:t>
            </a:r>
            <a:endParaRPr lang="sr-Latn-RS" sz="2400" dirty="0"/>
          </a:p>
          <a:p>
            <a:r>
              <a:rPr lang="en-US" sz="2400" dirty="0"/>
              <a:t>Most lipid soluble hormones bind to transport proteins</a:t>
            </a:r>
            <a:endParaRPr lang="sr-Latn-RS" sz="2400" dirty="0"/>
          </a:p>
          <a:p>
            <a:r>
              <a:rPr lang="en-US" sz="2400" dirty="0"/>
              <a:t>Transport proteins are albumin and globulins synthesized by the liver and have following functions</a:t>
            </a:r>
            <a:endParaRPr lang="en-US" sz="2400" dirty="0"/>
          </a:p>
          <a:p>
            <a:pPr lvl="1"/>
            <a:r>
              <a:rPr lang="en-US" sz="2200" dirty="0"/>
              <a:t>provide a circulating pool for the hormone</a:t>
            </a:r>
            <a:endParaRPr lang="en-US" sz="2200" dirty="0"/>
          </a:p>
          <a:p>
            <a:pPr lvl="1"/>
            <a:r>
              <a:rPr lang="en-US" sz="2200" dirty="0"/>
              <a:t>improve the transportability of the lipid-soluble hormones by making them temporarily water-soluble</a:t>
            </a:r>
            <a:endParaRPr lang="en-US" sz="2200" dirty="0"/>
          </a:p>
          <a:p>
            <a:pPr lvl="1"/>
            <a:r>
              <a:rPr lang="en-US" sz="2200" dirty="0"/>
              <a:t>limit the availability of the hormone on the target site</a:t>
            </a:r>
            <a:endParaRPr lang="en-US" sz="2200" dirty="0"/>
          </a:p>
          <a:p>
            <a:pPr lvl="1"/>
            <a:r>
              <a:rPr lang="en-US" sz="2200" dirty="0"/>
              <a:t>prolong the half-life of hormone and they protect circulating hormones from being broken down by enzymes in the blood plasma and liver - free hormones may be broken down or cleared from the blood in minutes, whereas bound hormones may circulate for hours or weeks.</a:t>
            </a:r>
            <a:endParaRPr lang="en-US" sz="2200" dirty="0"/>
          </a:p>
          <a:p>
            <a:pPr lvl="1"/>
            <a:r>
              <a:rPr lang="en-US" sz="2200" dirty="0"/>
              <a:t>provide a ready reserve of hormone, since already present in the bloodstream</a:t>
            </a:r>
            <a:endParaRPr lang="sr-Latn-RS" sz="2200" dirty="0"/>
          </a:p>
          <a:p>
            <a:r>
              <a:rPr lang="sr-Latn-RS" sz="2400" dirty="0"/>
              <a:t>O</a:t>
            </a:r>
            <a:r>
              <a:rPr lang="en-US" sz="2400" dirty="0" err="1"/>
              <a:t>nly</a:t>
            </a:r>
            <a:r>
              <a:rPr lang="en-US" sz="2400" dirty="0"/>
              <a:t> free hormones are physiologically active</a:t>
            </a:r>
            <a:endParaRPr lang="sr-Latn-RS" sz="2400" dirty="0"/>
          </a:p>
          <a:p>
            <a:pPr lvl="1"/>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RS" sz="3600" dirty="0">
                <a:solidFill>
                  <a:srgbClr val="C00000"/>
                </a:solidFill>
              </a:rPr>
              <a:t>Hypotalamus</a:t>
            </a:r>
            <a:endParaRPr lang="en-US" sz="3600" dirty="0">
              <a:solidFill>
                <a:srgbClr val="C00000"/>
              </a:solidFill>
            </a:endParaRPr>
          </a:p>
        </p:txBody>
      </p:sp>
      <p:pic>
        <p:nvPicPr>
          <p:cNvPr id="4" name="Content Placeholder 3"/>
          <p:cNvPicPr>
            <a:picLocks noGrp="1" noChangeAspect="1"/>
          </p:cNvPicPr>
          <p:nvPr>
            <p:ph idx="1"/>
          </p:nvPr>
        </p:nvPicPr>
        <p:blipFill>
          <a:blip r:embed="rId1"/>
          <a:stretch>
            <a:fillRect/>
          </a:stretch>
        </p:blipFill>
        <p:spPr>
          <a:xfrm>
            <a:off x="838200" y="1831792"/>
            <a:ext cx="5715000" cy="4286250"/>
          </a:xfrm>
          <a:prstGeom prst="rect">
            <a:avLst/>
          </a:prstGeom>
        </p:spPr>
      </p:pic>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38973" y="2022231"/>
            <a:ext cx="4414827" cy="373377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1"/>
          <a:stretch>
            <a:fillRect/>
          </a:stretch>
        </p:blipFill>
        <p:spPr>
          <a:xfrm>
            <a:off x="2259624" y="1195754"/>
            <a:ext cx="7332784" cy="4990001"/>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1"/>
          <a:stretch>
            <a:fillRect/>
          </a:stretch>
        </p:blipFill>
        <p:spPr>
          <a:xfrm>
            <a:off x="2081896" y="1000278"/>
            <a:ext cx="7838392" cy="4857444"/>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RS" sz="3600" dirty="0"/>
              <a:t>Hypotalamus</a:t>
            </a:r>
            <a:endParaRPr lang="en-US" sz="3600" dirty="0"/>
          </a:p>
        </p:txBody>
      </p:sp>
      <p:sp>
        <p:nvSpPr>
          <p:cNvPr id="3" name="Content Placeholder 2"/>
          <p:cNvSpPr>
            <a:spLocks noGrp="1"/>
          </p:cNvSpPr>
          <p:nvPr>
            <p:ph idx="1"/>
          </p:nvPr>
        </p:nvSpPr>
        <p:spPr/>
        <p:txBody>
          <a:bodyPr/>
          <a:lstStyle/>
          <a:p>
            <a:r>
              <a:rPr lang="en-US" dirty="0"/>
              <a:t>The hypothalamus is the section of the brain that links the nervous and endocrine systems in order to maintain homeostasis</a:t>
            </a:r>
            <a:endParaRPr lang="en-US" dirty="0"/>
          </a:p>
          <a:p>
            <a:r>
              <a:rPr lang="en-US" dirty="0"/>
              <a:t>It receives information from nerves throughout the body and other parts of the brain and initiates endocrine responses</a:t>
            </a:r>
            <a:endParaRPr lang="en-US" dirty="0"/>
          </a:p>
          <a:p>
            <a:r>
              <a:rPr lang="en-US" dirty="0"/>
              <a:t>It secretes neurochemicals (called releasing factors) into a portal system which target the anterior lobe of the pituitary gland</a:t>
            </a:r>
            <a:endParaRPr lang="en-US" dirty="0"/>
          </a:p>
          <a:p>
            <a:r>
              <a:rPr lang="en-US" dirty="0"/>
              <a:t>It also secretes hormones directly into the blood via neurosecretory cells that extend into the posterior pituitary lobe</a:t>
            </a:r>
            <a:endParaRPr lang="en-US" dirty="0"/>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p:cNvPicPr>
            <a:picLocks noGrp="1" noChangeAspect="1"/>
          </p:cNvPicPr>
          <p:nvPr>
            <p:ph sz="half" idx="2"/>
          </p:nvPr>
        </p:nvPicPr>
        <p:blipFill>
          <a:blip r:embed="rId1"/>
          <a:stretch>
            <a:fillRect/>
          </a:stretch>
        </p:blipFill>
        <p:spPr>
          <a:xfrm>
            <a:off x="6456303" y="791308"/>
            <a:ext cx="5457274" cy="5385655"/>
          </a:xfrm>
          <a:prstGeom prst="rect">
            <a:avLst/>
          </a:prstGeom>
        </p:spPr>
      </p:pic>
      <p:sp>
        <p:nvSpPr>
          <p:cNvPr id="11" name="Content Placeholder 10"/>
          <p:cNvSpPr>
            <a:spLocks noGrp="1"/>
          </p:cNvSpPr>
          <p:nvPr>
            <p:ph sz="half" idx="1"/>
          </p:nvPr>
        </p:nvSpPr>
        <p:spPr/>
        <p:txBody>
          <a:bodyPr/>
          <a:lstStyle/>
          <a:p>
            <a:pPr marL="0" indent="0">
              <a:buNone/>
            </a:pPr>
            <a:r>
              <a:rPr lang="sr-Latn-RS" dirty="0"/>
              <a:t>No system works independently</a:t>
            </a:r>
            <a:endParaRPr lang="sr-Latn-RS" dirty="0"/>
          </a:p>
          <a:p>
            <a:pPr marL="0" indent="0">
              <a:buNone/>
            </a:pPr>
            <a:r>
              <a:rPr lang="en-US" dirty="0"/>
              <a:t>= functional integration</a:t>
            </a:r>
            <a:endParaRPr lang="sr-Latn-RS" dirty="0"/>
          </a:p>
          <a:p>
            <a:r>
              <a:rPr lang="fr-FR" dirty="0"/>
              <a:t>Hormones</a:t>
            </a:r>
            <a:endParaRPr lang="fr-FR" dirty="0"/>
          </a:p>
          <a:p>
            <a:pPr marL="0" indent="0">
              <a:buNone/>
            </a:pPr>
            <a:r>
              <a:rPr lang="fr-FR" dirty="0"/>
              <a:t>• Neurohormones</a:t>
            </a:r>
            <a:endParaRPr lang="fr-FR" dirty="0"/>
          </a:p>
          <a:p>
            <a:pPr marL="0" indent="0">
              <a:buNone/>
            </a:pPr>
            <a:r>
              <a:rPr lang="fr-FR" dirty="0"/>
              <a:t>• </a:t>
            </a:r>
            <a:r>
              <a:rPr lang="fr-FR" dirty="0" err="1"/>
              <a:t>Neurotransmitters</a:t>
            </a:r>
            <a:endParaRPr lang="fr-FR" dirty="0"/>
          </a:p>
          <a:p>
            <a:pPr marL="0" indent="0">
              <a:buNone/>
            </a:pPr>
            <a:r>
              <a:rPr lang="fr-FR" dirty="0"/>
              <a:t>• Paracrine (autocrine) </a:t>
            </a:r>
            <a:r>
              <a:rPr lang="fr-FR" dirty="0" err="1"/>
              <a:t>effectors</a:t>
            </a:r>
            <a:endParaRPr lang="fr-FR" dirty="0"/>
          </a:p>
          <a:p>
            <a:pPr marL="0" indent="0">
              <a:buNone/>
            </a:pPr>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05508"/>
            <a:ext cx="10515600" cy="575529"/>
          </a:xfrm>
        </p:spPr>
        <p:txBody>
          <a:bodyPr>
            <a:noAutofit/>
          </a:bodyPr>
          <a:lstStyle/>
          <a:p>
            <a:pPr algn="ctr"/>
            <a:r>
              <a:rPr lang="sr-Latn-RS" sz="3600" dirty="0"/>
              <a:t>Pituitary gland</a:t>
            </a:r>
            <a:endParaRPr lang="en-US" sz="3600" dirty="0"/>
          </a:p>
        </p:txBody>
      </p:sp>
      <p:sp>
        <p:nvSpPr>
          <p:cNvPr id="3" name="Content Placeholder 2"/>
          <p:cNvSpPr>
            <a:spLocks noGrp="1"/>
          </p:cNvSpPr>
          <p:nvPr>
            <p:ph idx="1"/>
          </p:nvPr>
        </p:nvSpPr>
        <p:spPr>
          <a:xfrm>
            <a:off x="325315" y="536331"/>
            <a:ext cx="11028485" cy="6321669"/>
          </a:xfrm>
        </p:spPr>
        <p:txBody>
          <a:bodyPr>
            <a:noAutofit/>
          </a:bodyPr>
          <a:lstStyle/>
          <a:p>
            <a:pPr marL="0" indent="0">
              <a:buNone/>
            </a:pPr>
            <a:r>
              <a:rPr lang="en-US" sz="2000" b="1" dirty="0"/>
              <a:t>Pituitary Gland</a:t>
            </a:r>
            <a:endParaRPr lang="en-US" sz="2000" dirty="0"/>
          </a:p>
          <a:p>
            <a:r>
              <a:rPr lang="en-US" sz="2000" dirty="0"/>
              <a:t>The pituitary gland lies adjacent to the hypothalamus and is in direct contact due to a portal blood system</a:t>
            </a:r>
            <a:endParaRPr lang="en-US" sz="2000" dirty="0"/>
          </a:p>
          <a:p>
            <a:r>
              <a:rPr lang="en-US" sz="2000" dirty="0"/>
              <a:t>The pituitary gland receives instructions from the hypothalamus and consists of two lobes (anterior and posterior lobe)</a:t>
            </a:r>
            <a:endParaRPr lang="en-US" sz="2000" dirty="0"/>
          </a:p>
          <a:p>
            <a:pPr marL="0" indent="0">
              <a:buNone/>
            </a:pPr>
            <a:r>
              <a:rPr lang="en-US" sz="2000" b="1" dirty="0"/>
              <a:t>Anterior Lobe</a:t>
            </a:r>
            <a:endParaRPr lang="en-US" sz="2000" dirty="0"/>
          </a:p>
          <a:p>
            <a:r>
              <a:rPr lang="en-US" sz="2000" dirty="0"/>
              <a:t>The anterior lobe is also called the </a:t>
            </a:r>
            <a:r>
              <a:rPr lang="en-US" sz="2000" b="1" dirty="0"/>
              <a:t>adenohypophysis</a:t>
            </a:r>
            <a:r>
              <a:rPr lang="en-US" sz="2000" dirty="0"/>
              <a:t> (‘adeno’ = relating to glands)</a:t>
            </a:r>
            <a:endParaRPr lang="en-US" sz="2000" dirty="0"/>
          </a:p>
          <a:p>
            <a:r>
              <a:rPr lang="en-US" sz="2000" dirty="0"/>
              <a:t>The hypothalamus produces </a:t>
            </a:r>
            <a:r>
              <a:rPr lang="en-US" sz="2000" i="1" dirty="0"/>
              <a:t>releasing factors</a:t>
            </a:r>
            <a:r>
              <a:rPr lang="en-US" sz="2000" dirty="0"/>
              <a:t>, which are released into portal vessels by neurosecretory cells</a:t>
            </a:r>
            <a:endParaRPr lang="en-US" sz="2000" dirty="0"/>
          </a:p>
          <a:p>
            <a:r>
              <a:rPr lang="en-US" sz="2000" dirty="0"/>
              <a:t>The releasing factors cause endocrine cells in the anterior pituitary to release specific hormones into the bloodstream</a:t>
            </a:r>
            <a:endParaRPr lang="en-US" sz="2000" dirty="0"/>
          </a:p>
          <a:p>
            <a:pPr lvl="1"/>
            <a:r>
              <a:rPr lang="en-US" sz="2000" dirty="0"/>
              <a:t>An example of a releasing factor is GnRH, which triggers the release of LH and FSH from the anterior pituitary</a:t>
            </a:r>
            <a:endParaRPr lang="en-US" sz="2000" dirty="0"/>
          </a:p>
          <a:p>
            <a:pPr marL="0" indent="0">
              <a:buNone/>
            </a:pPr>
            <a:r>
              <a:rPr lang="en-US" sz="2000" b="1" dirty="0"/>
              <a:t>Posterior Lobe</a:t>
            </a:r>
            <a:endParaRPr lang="en-US" sz="2000" dirty="0"/>
          </a:p>
          <a:p>
            <a:r>
              <a:rPr lang="en-US" sz="2000" dirty="0"/>
              <a:t>The posterior lobe is also called the </a:t>
            </a:r>
            <a:r>
              <a:rPr lang="en-US" sz="2000" b="1" dirty="0"/>
              <a:t>neurohypophysis</a:t>
            </a:r>
            <a:r>
              <a:rPr lang="en-US" sz="2000" dirty="0"/>
              <a:t> (‘neuro’ = relating to nerves)</a:t>
            </a:r>
            <a:endParaRPr lang="en-US" sz="2000" dirty="0"/>
          </a:p>
          <a:p>
            <a:r>
              <a:rPr lang="en-US" sz="2000" dirty="0"/>
              <a:t>The posterior lobe releases hormones produced by the hypothalamus itself (via neurosecretory cells)</a:t>
            </a:r>
            <a:endParaRPr lang="en-US" sz="2000" dirty="0"/>
          </a:p>
          <a:p>
            <a:r>
              <a:rPr lang="en-US" sz="2000" dirty="0"/>
              <a:t>These neurosecretory cells extend into the posterior lobe from the hypothalamus and release hormones into the blood</a:t>
            </a:r>
            <a:endParaRPr lang="en-US" sz="2000" dirty="0"/>
          </a:p>
          <a:p>
            <a:pPr marL="0" indent="0">
              <a:buNone/>
            </a:pPr>
            <a:br>
              <a:rPr lang="en-US" sz="2000" dirty="0"/>
            </a:br>
            <a:endParaRPr lang="en-US" sz="20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391013"/>
          </a:xfrm>
        </p:spPr>
        <p:txBody>
          <a:bodyPr>
            <a:normAutofit fontScale="90000"/>
          </a:bodyPr>
          <a:lstStyle/>
          <a:p>
            <a:pPr algn="ctr"/>
            <a:r>
              <a:rPr lang="en-US" dirty="0"/>
              <a:t>Pituitary gland</a:t>
            </a:r>
            <a:endParaRPr lang="en-US" dirty="0"/>
          </a:p>
        </p:txBody>
      </p:sp>
      <p:sp>
        <p:nvSpPr>
          <p:cNvPr id="3" name="Content Placeholder 2"/>
          <p:cNvSpPr>
            <a:spLocks noGrp="1"/>
          </p:cNvSpPr>
          <p:nvPr>
            <p:ph idx="1"/>
          </p:nvPr>
        </p:nvSpPr>
        <p:spPr>
          <a:xfrm>
            <a:off x="838200" y="1236783"/>
            <a:ext cx="10515600" cy="5462955"/>
          </a:xfrm>
        </p:spPr>
        <p:txBody>
          <a:bodyPr>
            <a:normAutofit/>
          </a:bodyPr>
          <a:lstStyle/>
          <a:p>
            <a:r>
              <a:rPr lang="en-US" sz="2400" dirty="0"/>
              <a:t>The pituitary gland is often referred to as the ‘master gland’, as it controls the secretion of a number of other endocrine glands</a:t>
            </a:r>
            <a:endParaRPr lang="en-US" sz="2400" dirty="0"/>
          </a:p>
          <a:p>
            <a:r>
              <a:rPr lang="en-US" sz="2400" dirty="0"/>
              <a:t>Pituitary hormones will often target endocrine glands in other organs (e.g. gonads, pancreas, thyroid, mammary gland)</a:t>
            </a:r>
            <a:endParaRPr lang="en-US" sz="2400" dirty="0"/>
          </a:p>
          <a:p>
            <a:r>
              <a:rPr lang="en-US" sz="2400" dirty="0"/>
              <a:t>Pituitary hormones hence control many vital body processes, including:</a:t>
            </a:r>
            <a:endParaRPr lang="en-US" sz="2400" dirty="0"/>
          </a:p>
          <a:p>
            <a:endParaRPr lang="en-US" sz="2400" dirty="0"/>
          </a:p>
          <a:p>
            <a:pPr lvl="1"/>
            <a:r>
              <a:rPr lang="en-US" dirty="0">
                <a:solidFill>
                  <a:srgbClr val="C00000"/>
                </a:solidFill>
              </a:rPr>
              <a:t>M</a:t>
            </a:r>
            <a:r>
              <a:rPr lang="en-US" dirty="0"/>
              <a:t>etabolism  (e.g. TSH activates thyroxin)</a:t>
            </a:r>
            <a:endParaRPr lang="en-US" dirty="0"/>
          </a:p>
          <a:p>
            <a:pPr lvl="1"/>
            <a:r>
              <a:rPr lang="en-US" dirty="0">
                <a:solidFill>
                  <a:srgbClr val="C00000"/>
                </a:solidFill>
              </a:rPr>
              <a:t>A</a:t>
            </a:r>
            <a:r>
              <a:rPr lang="en-US" dirty="0"/>
              <a:t>dult Development  (e.g. LH / FSH trigger puberty)</a:t>
            </a:r>
            <a:endParaRPr lang="en-US" dirty="0"/>
          </a:p>
          <a:p>
            <a:pPr lvl="1"/>
            <a:r>
              <a:rPr lang="en-US" dirty="0">
                <a:solidFill>
                  <a:srgbClr val="C00000"/>
                </a:solidFill>
              </a:rPr>
              <a:t>R</a:t>
            </a:r>
            <a:r>
              <a:rPr lang="en-US" dirty="0"/>
              <a:t>eproduction  (e.g. LH / FSH control menstruation)</a:t>
            </a:r>
            <a:endParaRPr lang="en-US" dirty="0"/>
          </a:p>
          <a:p>
            <a:pPr lvl="1"/>
            <a:r>
              <a:rPr lang="en-US" dirty="0">
                <a:solidFill>
                  <a:srgbClr val="C00000"/>
                </a:solidFill>
              </a:rPr>
              <a:t>G</a:t>
            </a:r>
            <a:r>
              <a:rPr lang="en-US" dirty="0"/>
              <a:t>rowth  (e.g. growth hormone promotes growth)</a:t>
            </a:r>
            <a:endParaRPr lang="en-US" dirty="0"/>
          </a:p>
          <a:p>
            <a:pPr lvl="1"/>
            <a:r>
              <a:rPr lang="en-US" dirty="0">
                <a:solidFill>
                  <a:srgbClr val="C00000"/>
                </a:solidFill>
              </a:rPr>
              <a:t>E</a:t>
            </a:r>
            <a:r>
              <a:rPr lang="en-US" dirty="0"/>
              <a:t>quilibrium / Homeostasis  (e.g. ADH and water balance)</a:t>
            </a:r>
            <a:endParaRPr lang="en-US" dirty="0"/>
          </a:p>
          <a:p>
            <a:pPr lvl="1"/>
            <a:endParaRPr lang="en-US" dirty="0"/>
          </a:p>
          <a:p>
            <a:r>
              <a:rPr lang="en-US" sz="2400" dirty="0"/>
              <a:t>Mnemonic:  </a:t>
            </a:r>
            <a:r>
              <a:rPr lang="en-US" sz="2400" dirty="0">
                <a:solidFill>
                  <a:srgbClr val="C00000"/>
                </a:solidFill>
              </a:rPr>
              <a:t>MARGE</a:t>
            </a:r>
            <a:endParaRPr lang="en-US" sz="2400" dirty="0">
              <a:solidFill>
                <a:srgbClr val="C00000"/>
              </a:solidFill>
            </a:endParaRPr>
          </a:p>
        </p:txBody>
      </p:sp>
      <p:pic>
        <p:nvPicPr>
          <p:cNvPr id="5" name="Picture 4"/>
          <p:cNvPicPr>
            <a:picLocks noChangeAspect="1"/>
          </p:cNvPicPr>
          <p:nvPr/>
        </p:nvPicPr>
        <p:blipFill>
          <a:blip r:embed="rId1"/>
          <a:stretch>
            <a:fillRect/>
          </a:stretch>
        </p:blipFill>
        <p:spPr>
          <a:xfrm>
            <a:off x="8282354" y="3412295"/>
            <a:ext cx="2300654" cy="2852811"/>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endParaRPr lang="en-US"/>
          </a:p>
        </p:txBody>
      </p:sp>
      <p:sp>
        <p:nvSpPr>
          <p:cNvPr id="7" name="Subtitle 6"/>
          <p:cNvSpPr>
            <a:spLocks noGrp="1"/>
          </p:cNvSpPr>
          <p:nvPr>
            <p:ph type="subTitle" idx="1"/>
          </p:nvPr>
        </p:nvSpPr>
        <p:spPr>
          <a:xfrm>
            <a:off x="1031631" y="5556738"/>
            <a:ext cx="9144000" cy="961598"/>
          </a:xfrm>
        </p:spPr>
        <p:txBody>
          <a:bodyPr/>
          <a:lstStyle/>
          <a:p>
            <a:pPr algn="l"/>
            <a:r>
              <a:rPr lang="en-US" dirty="0"/>
              <a:t>Feedback loops are used extensively to regulate secretion of hormones in the hypothalamic-pituitary axis</a:t>
            </a:r>
            <a:endParaRPr lang="en-US" dirty="0"/>
          </a:p>
        </p:txBody>
      </p:sp>
      <p:pic>
        <p:nvPicPr>
          <p:cNvPr id="5" name="Content Placeholder 4"/>
          <p:cNvPicPr>
            <a:picLocks noGrp="1" noChangeAspect="1"/>
          </p:cNvPicPr>
          <p:nvPr>
            <p:ph idx="4294967295"/>
          </p:nvPr>
        </p:nvPicPr>
        <p:blipFill>
          <a:blip r:embed="rId1">
            <a:extLst>
              <a:ext uri="{28A0092B-C50C-407E-A947-70E740481C1C}">
                <a14:useLocalDpi xmlns:a14="http://schemas.microsoft.com/office/drawing/2010/main" val="0"/>
              </a:ext>
            </a:extLst>
          </a:blip>
          <a:stretch>
            <a:fillRect/>
          </a:stretch>
        </p:blipFill>
        <p:spPr>
          <a:xfrm>
            <a:off x="844062" y="629871"/>
            <a:ext cx="9985375" cy="4351338"/>
          </a:xfr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RS" sz="3600" dirty="0">
                <a:solidFill>
                  <a:srgbClr val="C00000"/>
                </a:solidFill>
              </a:rPr>
              <a:t>Oxytocin</a:t>
            </a:r>
            <a:endParaRPr lang="sr-Latn-RS" sz="3600" dirty="0">
              <a:solidFill>
                <a:srgbClr val="C00000"/>
              </a:solidFill>
            </a:endParaRPr>
          </a:p>
        </p:txBody>
      </p:sp>
      <p:pic>
        <p:nvPicPr>
          <p:cNvPr id="11" name="Content Placeholder 10"/>
          <p:cNvPicPr>
            <a:picLocks noGrp="1" noChangeAspect="1"/>
          </p:cNvPicPr>
          <p:nvPr>
            <p:ph sz="half" idx="2"/>
          </p:nvPr>
        </p:nvPicPr>
        <p:blipFill>
          <a:blip r:embed="rId1"/>
          <a:stretch>
            <a:fillRect/>
          </a:stretch>
        </p:blipFill>
        <p:spPr>
          <a:xfrm>
            <a:off x="6389266" y="1825625"/>
            <a:ext cx="4747468" cy="4351338"/>
          </a:xfrm>
          <a:prstGeom prst="rect">
            <a:avLst/>
          </a:prstGeom>
        </p:spPr>
      </p:pic>
      <p:sp>
        <p:nvSpPr>
          <p:cNvPr id="10" name="Content Placeholder 9"/>
          <p:cNvSpPr>
            <a:spLocks noGrp="1"/>
          </p:cNvSpPr>
          <p:nvPr>
            <p:ph sz="half" idx="1"/>
          </p:nvPr>
        </p:nvSpPr>
        <p:spPr/>
        <p:txBody>
          <a:bodyPr>
            <a:normAutofit/>
          </a:bodyPr>
          <a:lstStyle/>
          <a:p>
            <a:r>
              <a:rPr lang="en-US" sz="2400" dirty="0"/>
              <a:t>Oxytocin stimulates smooth muscle contraction in the uterus and breast, functioning in childbirth and breastfeeding, </a:t>
            </a:r>
            <a:endParaRPr lang="en-US" sz="2400" dirty="0"/>
          </a:p>
          <a:p>
            <a:r>
              <a:rPr lang="en-US" sz="2400" dirty="0"/>
              <a:t> It is released in response to stimulation of mechanoreceptors in the breast with suckling.</a:t>
            </a:r>
            <a:endParaRPr lang="sr-Latn-RS" sz="2400" dirty="0"/>
          </a:p>
          <a:p>
            <a:r>
              <a:rPr lang="en-US" sz="2400" dirty="0"/>
              <a:t> Synthetic oxytocin may be used to induce labor or to control uterine bleeding after childbirth</a:t>
            </a:r>
            <a:endParaRPr lang="en-US" sz="24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RS" sz="3600" dirty="0">
                <a:solidFill>
                  <a:srgbClr val="C00000"/>
                </a:solidFill>
              </a:rPr>
              <a:t>Antidiuretic hormone (ADH) - vasopressin</a:t>
            </a:r>
            <a:endParaRPr lang="en-US" sz="3600" dirty="0">
              <a:solidFill>
                <a:srgbClr val="C00000"/>
              </a:solidFill>
            </a:endParaRPr>
          </a:p>
        </p:txBody>
      </p:sp>
      <p:sp>
        <p:nvSpPr>
          <p:cNvPr id="3" name="Content Placeholder 2"/>
          <p:cNvSpPr>
            <a:spLocks noGrp="1"/>
          </p:cNvSpPr>
          <p:nvPr>
            <p:ph sz="half" idx="1"/>
          </p:nvPr>
        </p:nvSpPr>
        <p:spPr/>
        <p:txBody>
          <a:bodyPr/>
          <a:lstStyle/>
          <a:p>
            <a:endParaRPr lang="en-US"/>
          </a:p>
        </p:txBody>
      </p:sp>
      <p:pic>
        <p:nvPicPr>
          <p:cNvPr id="5" name="Content Placeholder 4"/>
          <p:cNvPicPr>
            <a:picLocks noGrp="1" noChangeAspect="1"/>
          </p:cNvPicPr>
          <p:nvPr>
            <p:ph sz="half" idx="2"/>
          </p:nvPr>
        </p:nvPicPr>
        <p:blipFill>
          <a:blip r:embed="rId1"/>
          <a:stretch>
            <a:fillRect/>
          </a:stretch>
        </p:blipFill>
        <p:spPr>
          <a:xfrm>
            <a:off x="838200" y="1943894"/>
            <a:ext cx="5181600" cy="3886200"/>
          </a:xfrm>
          <a:prstGeom prst="rect">
            <a:avLst/>
          </a:prstGeom>
        </p:spPr>
      </p:pic>
      <p:pic>
        <p:nvPicPr>
          <p:cNvPr id="6" name="Picture 5"/>
          <p:cNvPicPr>
            <a:picLocks noChangeAspect="1"/>
          </p:cNvPicPr>
          <p:nvPr/>
        </p:nvPicPr>
        <p:blipFill>
          <a:blip r:embed="rId2"/>
          <a:stretch>
            <a:fillRect/>
          </a:stretch>
        </p:blipFill>
        <p:spPr>
          <a:xfrm>
            <a:off x="7790705" y="2152833"/>
            <a:ext cx="2371923" cy="3648808"/>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RS" sz="3600" dirty="0">
                <a:solidFill>
                  <a:srgbClr val="C00000"/>
                </a:solidFill>
              </a:rPr>
              <a:t>Melatonine</a:t>
            </a:r>
            <a:endParaRPr lang="en-US" sz="3600" dirty="0">
              <a:solidFill>
                <a:srgbClr val="C00000"/>
              </a:solidFill>
            </a:endParaRPr>
          </a:p>
        </p:txBody>
      </p:sp>
      <p:sp>
        <p:nvSpPr>
          <p:cNvPr id="3" name="Content Placeholder 2"/>
          <p:cNvSpPr>
            <a:spLocks noGrp="1"/>
          </p:cNvSpPr>
          <p:nvPr>
            <p:ph sz="half" idx="1"/>
          </p:nvPr>
        </p:nvSpPr>
        <p:spPr/>
        <p:txBody>
          <a:bodyPr>
            <a:normAutofit/>
          </a:bodyPr>
          <a:lstStyle/>
          <a:p>
            <a:pPr marL="0" indent="0">
              <a:buNone/>
            </a:pPr>
            <a:endParaRPr lang="sr-Latn-RS" sz="2400" dirty="0"/>
          </a:p>
          <a:p>
            <a:pPr marL="0" indent="0">
              <a:buNone/>
            </a:pPr>
            <a:r>
              <a:rPr lang="en-US" sz="2400" dirty="0"/>
              <a:t>Melatonin</a:t>
            </a:r>
            <a:r>
              <a:rPr lang="sr-Latn-RS" sz="2400" dirty="0"/>
              <a:t>e</a:t>
            </a:r>
            <a:r>
              <a:rPr lang="en-US" sz="2400" dirty="0"/>
              <a:t> is a hormone secreted by the pineal gland in response to darkness, hence the name </a:t>
            </a:r>
            <a:r>
              <a:rPr lang="en-US" sz="2400" i="1" dirty="0"/>
              <a:t>hormone of darkness</a:t>
            </a:r>
            <a:endParaRPr lang="sr-Latn-RS" sz="2400" i="1" dirty="0"/>
          </a:p>
          <a:p>
            <a:pPr marL="0" indent="0">
              <a:buNone/>
            </a:pPr>
            <a:r>
              <a:rPr lang="sr-Latn-RS" sz="2400" dirty="0"/>
              <a:t>M</a:t>
            </a:r>
            <a:r>
              <a:rPr lang="en-US" sz="2400" dirty="0" err="1"/>
              <a:t>elatonin</a:t>
            </a:r>
            <a:r>
              <a:rPr lang="sr-Latn-RS" sz="2400" dirty="0"/>
              <a:t>e</a:t>
            </a:r>
            <a:r>
              <a:rPr lang="en-US" sz="2400" dirty="0"/>
              <a:t> is involved in synchronizing circadian rhythms, including sleep–wake timing and blood pressure regulation, and in control of seasonal rhythmicity including reproduction, fattening, </a:t>
            </a:r>
            <a:r>
              <a:rPr lang="en-US" sz="2400" dirty="0" err="1"/>
              <a:t>moulting</a:t>
            </a:r>
            <a:r>
              <a:rPr lang="en-US" sz="2400" dirty="0"/>
              <a:t> and hibernation</a:t>
            </a:r>
            <a:endParaRPr lang="en-US" sz="2400" dirty="0"/>
          </a:p>
        </p:txBody>
      </p:sp>
      <p:pic>
        <p:nvPicPr>
          <p:cNvPr id="9" name="Content Placeholder 8"/>
          <p:cNvPicPr>
            <a:picLocks noGrp="1" noChangeAspect="1"/>
          </p:cNvPicPr>
          <p:nvPr>
            <p:ph sz="half" idx="2"/>
          </p:nvPr>
        </p:nvPicPr>
        <p:blipFill>
          <a:blip r:embed="rId1">
            <a:extLst>
              <a:ext uri="{28A0092B-C50C-407E-A947-70E740481C1C}">
                <a14:useLocalDpi xmlns:a14="http://schemas.microsoft.com/office/drawing/2010/main" val="0"/>
              </a:ext>
            </a:extLst>
          </a:blip>
          <a:stretch>
            <a:fillRect/>
          </a:stretch>
        </p:blipFill>
        <p:spPr>
          <a:xfrm>
            <a:off x="6087844" y="1894231"/>
            <a:ext cx="5265956" cy="4282732"/>
          </a:xfr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58263"/>
            <a:ext cx="10515600" cy="905606"/>
          </a:xfrm>
        </p:spPr>
        <p:txBody>
          <a:bodyPr>
            <a:normAutofit/>
          </a:bodyPr>
          <a:lstStyle/>
          <a:p>
            <a:pPr algn="ctr"/>
            <a:r>
              <a:rPr lang="sr-Latn-RS" sz="3600" dirty="0">
                <a:solidFill>
                  <a:srgbClr val="C00000"/>
                </a:solidFill>
              </a:rPr>
              <a:t>Growth hormone - GH</a:t>
            </a:r>
            <a:endParaRPr lang="en-US" sz="3600" dirty="0">
              <a:solidFill>
                <a:srgbClr val="C00000"/>
              </a:solidFill>
            </a:endParaRPr>
          </a:p>
        </p:txBody>
      </p:sp>
      <p:sp>
        <p:nvSpPr>
          <p:cNvPr id="5" name="Content Placeholder 4"/>
          <p:cNvSpPr>
            <a:spLocks noGrp="1"/>
          </p:cNvSpPr>
          <p:nvPr>
            <p:ph idx="1"/>
          </p:nvPr>
        </p:nvSpPr>
        <p:spPr/>
        <p:txBody>
          <a:bodyPr>
            <a:normAutofit/>
          </a:bodyPr>
          <a:lstStyle/>
          <a:p>
            <a:r>
              <a:rPr lang="en-US" sz="2400" dirty="0"/>
              <a:t>GH secretion by the anterior pituitary is regulated by two hypothalamic hormones: growth hormone–releasing hormone </a:t>
            </a:r>
            <a:r>
              <a:rPr lang="en-US" sz="2400" dirty="0">
                <a:solidFill>
                  <a:srgbClr val="C00000"/>
                </a:solidFill>
              </a:rPr>
              <a:t>(GHRH), which stimulates GH </a:t>
            </a:r>
            <a:r>
              <a:rPr lang="en-US" sz="2400" dirty="0"/>
              <a:t>release, and </a:t>
            </a:r>
            <a:r>
              <a:rPr lang="en-US" sz="2400" dirty="0">
                <a:solidFill>
                  <a:srgbClr val="C00000"/>
                </a:solidFill>
              </a:rPr>
              <a:t>somatostatin, which inhibits GH release</a:t>
            </a:r>
            <a:endParaRPr lang="sr-Latn-RS" sz="2400" dirty="0">
              <a:solidFill>
                <a:srgbClr val="C00000"/>
              </a:solidFill>
            </a:endParaRPr>
          </a:p>
          <a:p>
            <a:r>
              <a:rPr lang="en-US" sz="2400" dirty="0"/>
              <a:t>GHRH is secreted episodically</a:t>
            </a:r>
            <a:r>
              <a:rPr lang="sr-Latn-RS" sz="2400" dirty="0"/>
              <a:t>. Its</a:t>
            </a:r>
            <a:r>
              <a:rPr lang="en-US" sz="2400" dirty="0"/>
              <a:t> synthesis and secretion is under negative feedback control from GH and IGF-1</a:t>
            </a:r>
            <a:endParaRPr lang="sr-Latn-RS" sz="2400" dirty="0"/>
          </a:p>
          <a:p>
            <a:r>
              <a:rPr lang="en-US" sz="2400" dirty="0"/>
              <a:t>GH release is </a:t>
            </a:r>
            <a:r>
              <a:rPr lang="en-US" sz="2400" dirty="0">
                <a:solidFill>
                  <a:srgbClr val="FF0000"/>
                </a:solidFill>
              </a:rPr>
              <a:t>episodic</a:t>
            </a:r>
            <a:r>
              <a:rPr lang="en-US" sz="2400" dirty="0"/>
              <a:t> and under the influence of the hypothalamus, with approximately two-thirds of total 24-h GH secretion occurring </a:t>
            </a:r>
            <a:r>
              <a:rPr lang="en-US" sz="2400" dirty="0">
                <a:solidFill>
                  <a:srgbClr val="FF0000"/>
                </a:solidFill>
              </a:rPr>
              <a:t>at nigh</a:t>
            </a:r>
            <a:endParaRPr lang="sr-Latn-RS" sz="2400" dirty="0">
              <a:solidFill>
                <a:srgbClr val="FF0000"/>
              </a:solidFill>
            </a:endParaRPr>
          </a:p>
          <a:p>
            <a:r>
              <a:rPr lang="en-US" sz="2400" dirty="0"/>
              <a:t>GH is synthesized by the </a:t>
            </a:r>
            <a:r>
              <a:rPr lang="en-US" sz="2400" dirty="0" err="1"/>
              <a:t>somatotropic</a:t>
            </a:r>
            <a:r>
              <a:rPr lang="en-US" sz="2400" dirty="0"/>
              <a:t> cells of the anterior pituitary and stored within granules</a:t>
            </a:r>
            <a:endParaRPr lang="sr-Latn-RS" sz="2400" dirty="0"/>
          </a:p>
          <a:p>
            <a:r>
              <a:rPr lang="en-US" sz="2400" dirty="0"/>
              <a:t>The overall action of GH is to promote growth of bone, cartilage, and soft tissue</a:t>
            </a:r>
            <a:endParaRPr lang="en-US" sz="240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31886"/>
            <a:ext cx="10515600" cy="549152"/>
          </a:xfrm>
        </p:spPr>
        <p:txBody>
          <a:bodyPr>
            <a:normAutofit fontScale="90000"/>
          </a:bodyPr>
          <a:lstStyle/>
          <a:p>
            <a:pPr algn="ctr"/>
            <a:r>
              <a:rPr lang="sr-Latn-RS" sz="3600" dirty="0"/>
              <a:t>Growth hormone</a:t>
            </a:r>
            <a:endParaRPr lang="en-US" sz="3600" dirty="0"/>
          </a:p>
        </p:txBody>
      </p:sp>
      <p:pic>
        <p:nvPicPr>
          <p:cNvPr id="5" name="Content Placeholder 4"/>
          <p:cNvPicPr>
            <a:picLocks noGrp="1" noChangeAspect="1"/>
          </p:cNvPicPr>
          <p:nvPr>
            <p:ph idx="1"/>
          </p:nvPr>
        </p:nvPicPr>
        <p:blipFill>
          <a:blip r:embed="rId1">
            <a:extLst>
              <a:ext uri="{28A0092B-C50C-407E-A947-70E740481C1C}">
                <a14:useLocalDpi xmlns:a14="http://schemas.microsoft.com/office/drawing/2010/main" val="0"/>
              </a:ext>
            </a:extLst>
          </a:blip>
          <a:stretch>
            <a:fillRect/>
          </a:stretch>
        </p:blipFill>
        <p:spPr>
          <a:xfrm>
            <a:off x="2338754" y="903662"/>
            <a:ext cx="7332784" cy="5308471"/>
          </a:xfr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RS" sz="3600" dirty="0"/>
              <a:t>Growth hormone</a:t>
            </a:r>
            <a:endParaRPr lang="en-US" sz="3600" dirty="0"/>
          </a:p>
        </p:txBody>
      </p:sp>
      <p:sp>
        <p:nvSpPr>
          <p:cNvPr id="3" name="Content Placeholder 2"/>
          <p:cNvSpPr>
            <a:spLocks noGrp="1"/>
          </p:cNvSpPr>
          <p:nvPr>
            <p:ph idx="1"/>
          </p:nvPr>
        </p:nvSpPr>
        <p:spPr/>
        <p:txBody>
          <a:bodyPr/>
          <a:lstStyle/>
          <a:p>
            <a:r>
              <a:rPr lang="en-US" sz="2400" dirty="0"/>
              <a:t>Measuring GH concentrations at random times is unreliable</a:t>
            </a:r>
            <a:endParaRPr lang="sr-Latn-RS" sz="2400" dirty="0"/>
          </a:p>
          <a:p>
            <a:r>
              <a:rPr lang="sr-Latn-RS" sz="2400" dirty="0"/>
              <a:t>P</a:t>
            </a:r>
            <a:r>
              <a:rPr lang="en-US" sz="2400" dirty="0" err="1"/>
              <a:t>atients</a:t>
            </a:r>
            <a:r>
              <a:rPr lang="en-US" sz="2400" dirty="0"/>
              <a:t> are usually screened for GH deficiency by measuring serum IGF-1 </a:t>
            </a:r>
            <a:r>
              <a:rPr lang="sr-Latn-RS" sz="2400" dirty="0"/>
              <a:t>(</a:t>
            </a:r>
            <a:r>
              <a:rPr lang="en-US" sz="2400" dirty="0"/>
              <a:t>longer half-life and no </a:t>
            </a:r>
            <a:r>
              <a:rPr lang="en-US" sz="2400" dirty="0" err="1"/>
              <a:t>pulsatility</a:t>
            </a:r>
            <a:r>
              <a:rPr lang="sr-Latn-RS" sz="2400" dirty="0"/>
              <a:t>)</a:t>
            </a:r>
            <a:endParaRPr lang="sr-Latn-RS" sz="2400" dirty="0"/>
          </a:p>
          <a:p>
            <a:pPr marL="457200" lvl="1" indent="0">
              <a:buNone/>
            </a:pPr>
            <a:r>
              <a:rPr lang="sr-Latn-RS" dirty="0"/>
              <a:t>- </a:t>
            </a:r>
            <a:r>
              <a:rPr lang="en-US" dirty="0"/>
              <a:t>GH half-life: 6 to 20 minutes</a:t>
            </a:r>
            <a:endParaRPr lang="en-US" dirty="0"/>
          </a:p>
          <a:p>
            <a:pPr marL="457200" lvl="1" indent="0">
              <a:buNone/>
            </a:pPr>
            <a:r>
              <a:rPr lang="sr-Latn-RS" dirty="0"/>
              <a:t>- </a:t>
            </a:r>
            <a:r>
              <a:rPr lang="en-US" dirty="0"/>
              <a:t>IGF-I half-life: about 20 hours</a:t>
            </a:r>
            <a:endParaRPr lang="sr-Latn-RS" dirty="0"/>
          </a:p>
          <a:p>
            <a:r>
              <a:rPr lang="sr-Latn-RS" sz="2400" dirty="0"/>
              <a:t>GH stimulation tests - </a:t>
            </a:r>
            <a:r>
              <a:rPr lang="en-US" sz="2400" dirty="0"/>
              <a:t>essential for the diagnosis of GH deficiency</a:t>
            </a:r>
            <a:endParaRPr lang="sr-Latn-RS" sz="2400" dirty="0"/>
          </a:p>
          <a:p>
            <a:endParaRPr lang="sr-Latn-RS" sz="2400" dirty="0"/>
          </a:p>
          <a:p>
            <a:endParaRPr 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69083"/>
          </a:xfrm>
        </p:spPr>
        <p:txBody>
          <a:bodyPr>
            <a:normAutofit/>
          </a:bodyPr>
          <a:lstStyle/>
          <a:p>
            <a:pPr algn="ctr"/>
            <a:r>
              <a:rPr lang="sr-Latn-RS" sz="3600" dirty="0"/>
              <a:t>Growth hormone</a:t>
            </a:r>
            <a:endParaRPr lang="en-US" sz="3600" dirty="0"/>
          </a:p>
        </p:txBody>
      </p:sp>
      <p:sp>
        <p:nvSpPr>
          <p:cNvPr id="3" name="Content Placeholder 2"/>
          <p:cNvSpPr>
            <a:spLocks noGrp="1"/>
          </p:cNvSpPr>
          <p:nvPr>
            <p:ph idx="1"/>
          </p:nvPr>
        </p:nvSpPr>
        <p:spPr>
          <a:xfrm>
            <a:off x="838200" y="1274886"/>
            <a:ext cx="10515600" cy="4902078"/>
          </a:xfrm>
        </p:spPr>
        <p:txBody>
          <a:bodyPr>
            <a:noAutofit/>
          </a:bodyPr>
          <a:lstStyle/>
          <a:p>
            <a:pPr marL="0" indent="0">
              <a:buNone/>
            </a:pPr>
            <a:r>
              <a:rPr lang="sr-Latn-RS" sz="2200" dirty="0"/>
              <a:t>Effects of growth hormone:</a:t>
            </a:r>
            <a:endParaRPr lang="sr-Latn-RS" sz="2200" dirty="0"/>
          </a:p>
          <a:p>
            <a:pPr marL="0" indent="0">
              <a:buNone/>
            </a:pPr>
            <a:r>
              <a:rPr lang="en-US" sz="2200" dirty="0"/>
              <a:t>Induces liver to produce growth stimulants (cont.)</a:t>
            </a:r>
            <a:endParaRPr lang="en-US" sz="2200" dirty="0"/>
          </a:p>
          <a:p>
            <a:pPr marL="0" indent="0">
              <a:buNone/>
            </a:pPr>
            <a:r>
              <a:rPr lang="en-US" sz="2200" dirty="0"/>
              <a:t>– </a:t>
            </a:r>
            <a:r>
              <a:rPr lang="en-US" sz="2200" dirty="0">
                <a:solidFill>
                  <a:srgbClr val="FF0000"/>
                </a:solidFill>
              </a:rPr>
              <a:t>Protein synthesis increases</a:t>
            </a:r>
            <a:r>
              <a:rPr lang="en-US" sz="2200" dirty="0"/>
              <a:t>: boosts transcription of DNA, production of mRNA, amino acid uptake into cells, suppresses protein catabolism</a:t>
            </a:r>
            <a:endParaRPr lang="en-US" sz="2200" dirty="0"/>
          </a:p>
          <a:p>
            <a:pPr marL="0" indent="0">
              <a:buNone/>
            </a:pPr>
            <a:r>
              <a:rPr lang="en-US" sz="2200" dirty="0"/>
              <a:t>– </a:t>
            </a:r>
            <a:r>
              <a:rPr lang="en-US" sz="2200" dirty="0">
                <a:solidFill>
                  <a:srgbClr val="FF0000"/>
                </a:solidFill>
              </a:rPr>
              <a:t>Lipid metabolism increase</a:t>
            </a:r>
            <a:r>
              <a:rPr lang="sr-Latn-RS" sz="2200" dirty="0">
                <a:solidFill>
                  <a:srgbClr val="FF0000"/>
                </a:solidFill>
              </a:rPr>
              <a:t>s</a:t>
            </a:r>
            <a:r>
              <a:rPr lang="en-US" sz="2200" dirty="0"/>
              <a:t>: fat catabolized by adipocytes (protein-sparing effect), which provides energy for growing tissue</a:t>
            </a:r>
            <a:r>
              <a:rPr lang="sr-Latn-RS" sz="2200" dirty="0"/>
              <a:t>s</a:t>
            </a:r>
            <a:endParaRPr lang="sr-Latn-RS" sz="2200" dirty="0"/>
          </a:p>
          <a:p>
            <a:pPr marL="0" indent="0">
              <a:buNone/>
            </a:pPr>
            <a:r>
              <a:rPr lang="en-US" sz="2200" dirty="0">
                <a:solidFill>
                  <a:srgbClr val="FF0000"/>
                </a:solidFill>
              </a:rPr>
              <a:t>Carbohydrate metabolism</a:t>
            </a:r>
            <a:r>
              <a:rPr lang="en-US" sz="2200" dirty="0"/>
              <a:t>: glucose-sparing effect,</a:t>
            </a:r>
            <a:r>
              <a:rPr lang="sr-Latn-RS" sz="2200" dirty="0"/>
              <a:t> </a:t>
            </a:r>
            <a:r>
              <a:rPr lang="en-US" sz="2200" dirty="0"/>
              <a:t>mobilizes fatty acids, reduces the dependence of most cells on glucose. Will not compete with the brain and makes these electrolytes available to the growing tissues.</a:t>
            </a:r>
            <a:endParaRPr lang="en-US" sz="2200" dirty="0"/>
          </a:p>
          <a:p>
            <a:pPr marL="0" indent="0">
              <a:buNone/>
            </a:pPr>
            <a:r>
              <a:rPr lang="en-US" sz="2200" dirty="0"/>
              <a:t>– Electrolyte balance: promotes Na+, K+ and Cl−retention by kidneys, enhances Ca2+ absorption in </a:t>
            </a:r>
            <a:r>
              <a:rPr lang="en-US" sz="2200" dirty="0" err="1"/>
              <a:t>intestin</a:t>
            </a:r>
            <a:r>
              <a:rPr lang="sr-Latn-RS" sz="2200" dirty="0"/>
              <a:t>e</a:t>
            </a:r>
            <a:endParaRPr lang="en-US" sz="22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747346"/>
            <a:ext cx="5181600" cy="5429617"/>
          </a:xfrm>
        </p:spPr>
        <p:txBody>
          <a:bodyPr/>
          <a:lstStyle/>
          <a:p>
            <a:pPr marL="0" indent="0">
              <a:buNone/>
            </a:pPr>
            <a:r>
              <a:rPr lang="en-US" sz="3200" dirty="0"/>
              <a:t>How do cells</a:t>
            </a:r>
            <a:r>
              <a:rPr lang="sr-Latn-RS" sz="3200" dirty="0"/>
              <a:t> </a:t>
            </a:r>
            <a:r>
              <a:rPr lang="en-US" sz="3200" dirty="0"/>
              <a:t>communicate?</a:t>
            </a:r>
            <a:endParaRPr lang="sr-Latn-RS" sz="3200" dirty="0"/>
          </a:p>
          <a:p>
            <a:endParaRPr lang="sr-Latn-RS" dirty="0"/>
          </a:p>
          <a:p>
            <a:r>
              <a:rPr lang="fr-FR" dirty="0" err="1"/>
              <a:t>Intracrine</a:t>
            </a:r>
            <a:endParaRPr lang="fr-FR" dirty="0"/>
          </a:p>
          <a:p>
            <a:pPr marL="0" indent="0">
              <a:buNone/>
            </a:pPr>
            <a:r>
              <a:rPr lang="fr-FR" dirty="0"/>
              <a:t>• Autocrine</a:t>
            </a:r>
            <a:endParaRPr lang="fr-FR" dirty="0"/>
          </a:p>
          <a:p>
            <a:pPr marL="0" indent="0">
              <a:buNone/>
            </a:pPr>
            <a:r>
              <a:rPr lang="fr-FR" dirty="0"/>
              <a:t>• Paracrine</a:t>
            </a:r>
            <a:endParaRPr lang="fr-FR" dirty="0"/>
          </a:p>
          <a:p>
            <a:pPr marL="0" indent="0">
              <a:buNone/>
            </a:pPr>
            <a:r>
              <a:rPr lang="fr-FR" dirty="0"/>
              <a:t>• Neurocrine</a:t>
            </a:r>
            <a:endParaRPr lang="fr-FR" dirty="0"/>
          </a:p>
          <a:p>
            <a:pPr marL="0" indent="0">
              <a:buNone/>
            </a:pPr>
            <a:r>
              <a:rPr lang="fr-FR" dirty="0"/>
              <a:t>• Endocrine</a:t>
            </a:r>
            <a:endParaRPr lang="fr-FR" dirty="0"/>
          </a:p>
          <a:p>
            <a:pPr marL="0" indent="0">
              <a:buNone/>
            </a:pPr>
            <a:r>
              <a:rPr lang="fr-FR" dirty="0"/>
              <a:t>• Neuroendocrine</a:t>
            </a:r>
            <a:endParaRPr lang="fr-FR" dirty="0"/>
          </a:p>
        </p:txBody>
      </p:sp>
      <p:pic>
        <p:nvPicPr>
          <p:cNvPr id="6" name="Content Placeholder 5"/>
          <p:cNvPicPr>
            <a:picLocks noGrp="1" noChangeAspect="1"/>
          </p:cNvPicPr>
          <p:nvPr>
            <p:ph sz="half" idx="2"/>
          </p:nvPr>
        </p:nvPicPr>
        <p:blipFill>
          <a:blip r:embed="rId1">
            <a:extLst>
              <a:ext uri="{28A0092B-C50C-407E-A947-70E740481C1C}">
                <a14:useLocalDpi xmlns:a14="http://schemas.microsoft.com/office/drawing/2010/main" val="0"/>
              </a:ext>
            </a:extLst>
          </a:blip>
          <a:stretch>
            <a:fillRect/>
          </a:stretch>
        </p:blipFill>
        <p:spPr>
          <a:xfrm>
            <a:off x="6143119" y="676126"/>
            <a:ext cx="5480312" cy="5500838"/>
          </a:xfr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89952"/>
          </a:xfrm>
        </p:spPr>
        <p:txBody>
          <a:bodyPr>
            <a:normAutofit/>
          </a:bodyPr>
          <a:lstStyle/>
          <a:p>
            <a:pPr algn="ctr"/>
            <a:r>
              <a:rPr lang="en-US" sz="3600" dirty="0"/>
              <a:t>Growth hormone</a:t>
            </a:r>
            <a:endParaRPr lang="en-US" sz="3600" dirty="0"/>
          </a:p>
        </p:txBody>
      </p:sp>
      <p:sp>
        <p:nvSpPr>
          <p:cNvPr id="3" name="Content Placeholder 2"/>
          <p:cNvSpPr>
            <a:spLocks noGrp="1"/>
          </p:cNvSpPr>
          <p:nvPr>
            <p:ph idx="1"/>
          </p:nvPr>
        </p:nvSpPr>
        <p:spPr>
          <a:xfrm>
            <a:off x="838200" y="1652954"/>
            <a:ext cx="10515600" cy="4524009"/>
          </a:xfrm>
        </p:spPr>
        <p:txBody>
          <a:bodyPr>
            <a:normAutofit/>
          </a:bodyPr>
          <a:lstStyle/>
          <a:p>
            <a:r>
              <a:rPr lang="en-US" sz="2400" dirty="0"/>
              <a:t>Bone growth, thickening, and remodeling influenced, especially during childhood and adolescence</a:t>
            </a:r>
            <a:endParaRPr lang="sr-Latn-RS" sz="2400" dirty="0"/>
          </a:p>
          <a:p>
            <a:r>
              <a:rPr lang="en-US" sz="2400" dirty="0"/>
              <a:t>Secretion high during first 2 hours of sleep • Can peak in response to vigorous exercise </a:t>
            </a:r>
            <a:endParaRPr lang="sr-Latn-RS" sz="2400" dirty="0"/>
          </a:p>
          <a:p>
            <a:r>
              <a:rPr lang="en-US" sz="2400" dirty="0"/>
              <a:t>GH levels decline gradually with age </a:t>
            </a:r>
            <a:endParaRPr lang="sr-Latn-RS" sz="2400" dirty="0"/>
          </a:p>
          <a:p>
            <a:r>
              <a:rPr lang="en-US" sz="2400" dirty="0"/>
              <a:t>Average 6 ng/mL during adolescence, 1.5 ng/mg in old age </a:t>
            </a:r>
            <a:endParaRPr lang="sr-Latn-RS" sz="2400" dirty="0"/>
          </a:p>
          <a:p>
            <a:r>
              <a:rPr lang="en-US" sz="2400" dirty="0"/>
              <a:t>Lack of protein synthesis contributes to aging of tissues and wrinkling of the skin </a:t>
            </a:r>
            <a:endParaRPr lang="sr-Latn-RS" sz="2400" dirty="0"/>
          </a:p>
          <a:p>
            <a:pPr marL="457200" lvl="1" indent="0">
              <a:buNone/>
            </a:pPr>
            <a:r>
              <a:rPr lang="en-US" dirty="0"/>
              <a:t>– Age 30, average adult body is 10% bone, 30% muscle, 20% fat </a:t>
            </a:r>
            <a:endParaRPr lang="sr-Latn-RS" dirty="0"/>
          </a:p>
          <a:p>
            <a:pPr marL="457200" lvl="1" indent="0">
              <a:buNone/>
            </a:pPr>
            <a:r>
              <a:rPr lang="en-US" dirty="0"/>
              <a:t>– Age 75, average adult body is 8% bone, 15% muscle, 40% fat </a:t>
            </a:r>
            <a:endParaRPr 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31886"/>
            <a:ext cx="10515600" cy="931984"/>
          </a:xfrm>
        </p:spPr>
        <p:txBody>
          <a:bodyPr>
            <a:normAutofit/>
          </a:bodyPr>
          <a:lstStyle/>
          <a:p>
            <a:pPr algn="ctr"/>
            <a:r>
              <a:rPr lang="sr-Latn-RS" sz="3600" dirty="0">
                <a:solidFill>
                  <a:srgbClr val="FF0000"/>
                </a:solidFill>
              </a:rPr>
              <a:t>GH</a:t>
            </a:r>
            <a:endParaRPr lang="en-US" sz="3600" dirty="0">
              <a:solidFill>
                <a:srgbClr val="FF0000"/>
              </a:solidFill>
            </a:endParaRPr>
          </a:p>
        </p:txBody>
      </p:sp>
      <p:sp>
        <p:nvSpPr>
          <p:cNvPr id="3" name="Content Placeholder 2"/>
          <p:cNvSpPr>
            <a:spLocks noGrp="1"/>
          </p:cNvSpPr>
          <p:nvPr>
            <p:ph idx="1"/>
          </p:nvPr>
        </p:nvSpPr>
        <p:spPr>
          <a:xfrm>
            <a:off x="838200" y="1063870"/>
            <a:ext cx="10515600" cy="5113093"/>
          </a:xfrm>
        </p:spPr>
        <p:txBody>
          <a:bodyPr/>
          <a:lstStyle/>
          <a:p>
            <a:endParaRPr lang="sr-Latn-RS" sz="2400" dirty="0"/>
          </a:p>
          <a:p>
            <a:r>
              <a:rPr lang="sr-Latn-RS" sz="2400" dirty="0"/>
              <a:t>Hyposecretion oh GH in childhood causes Dwarfism</a:t>
            </a:r>
            <a:endParaRPr lang="sr-Latn-RS" sz="2400" dirty="0"/>
          </a:p>
          <a:p>
            <a:r>
              <a:rPr lang="sr-Latn-RS" sz="2400" dirty="0"/>
              <a:t>Hypersecretion</a:t>
            </a:r>
            <a:endParaRPr lang="sr-Latn-RS" sz="2400" dirty="0"/>
          </a:p>
          <a:p>
            <a:pPr lvl="1"/>
            <a:r>
              <a:rPr lang="sr-Latn-RS" dirty="0"/>
              <a:t>during childhood causes Gigantism (height up to 250cm)</a:t>
            </a:r>
            <a:endParaRPr lang="sr-Latn-RS" dirty="0"/>
          </a:p>
          <a:p>
            <a:pPr lvl="1"/>
            <a:r>
              <a:rPr lang="sr-Latn-RS" dirty="0"/>
              <a:t>during adulthood causes Acromegaly (enlargment of the small bones of hands and feet, enlargment of the cranium, nose and lower jaw. Tongue, liver and kidney become enlarged)</a:t>
            </a:r>
            <a:endParaRPr lang="sr-Latn-RS" dirty="0"/>
          </a:p>
          <a:p>
            <a:pPr lvl="1"/>
            <a:endParaRPr lang="en-US" dirty="0"/>
          </a:p>
        </p:txBody>
      </p:sp>
      <p:pic>
        <p:nvPicPr>
          <p:cNvPr id="5" name="Picture 4"/>
          <p:cNvPicPr>
            <a:picLocks noChangeAspect="1"/>
          </p:cNvPicPr>
          <p:nvPr/>
        </p:nvPicPr>
        <p:blipFill>
          <a:blip r:embed="rId1"/>
          <a:stretch>
            <a:fillRect/>
          </a:stretch>
        </p:blipFill>
        <p:spPr>
          <a:xfrm>
            <a:off x="3533678" y="4360985"/>
            <a:ext cx="4766260" cy="1815978"/>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RS" sz="3600" dirty="0">
                <a:solidFill>
                  <a:srgbClr val="FF0000"/>
                </a:solidFill>
              </a:rPr>
              <a:t>Prolactin - PRL</a:t>
            </a:r>
            <a:endParaRPr lang="en-US" sz="3600" dirty="0">
              <a:solidFill>
                <a:srgbClr val="FF0000"/>
              </a:solidFill>
            </a:endParaRPr>
          </a:p>
        </p:txBody>
      </p:sp>
      <p:sp>
        <p:nvSpPr>
          <p:cNvPr id="3" name="Content Placeholder 2"/>
          <p:cNvSpPr>
            <a:spLocks noGrp="1"/>
          </p:cNvSpPr>
          <p:nvPr>
            <p:ph idx="1"/>
          </p:nvPr>
        </p:nvSpPr>
        <p:spPr/>
        <p:txBody>
          <a:bodyPr/>
          <a:lstStyle/>
          <a:p>
            <a:r>
              <a:rPr lang="sr-Latn-RS" sz="2400" dirty="0"/>
              <a:t>Prolactin (luteotropic hormone) is a protein hormone </a:t>
            </a:r>
            <a:r>
              <a:rPr lang="en-US" sz="2400" dirty="0"/>
              <a:t>of the anterior pituitary gland</a:t>
            </a:r>
            <a:r>
              <a:rPr lang="sr-Latn-RS" sz="2400" dirty="0"/>
              <a:t> that </a:t>
            </a:r>
            <a:r>
              <a:rPr lang="en-US" sz="2400" dirty="0"/>
              <a:t>promote lactation in response to the suckling stimulus of hungry young mammals.</a:t>
            </a:r>
            <a:endParaRPr lang="sr-Latn-RS" sz="2400" dirty="0"/>
          </a:p>
          <a:p>
            <a:r>
              <a:rPr lang="en-US" sz="2400" dirty="0"/>
              <a:t>Prolactin-releasing stimuli not only include the nursing stimulus, but light, audition, olfaction, and stress can serve a stimulatory role.</a:t>
            </a:r>
            <a:endParaRPr lang="sr-Latn-RS" sz="2400" dirty="0"/>
          </a:p>
          <a:p>
            <a:r>
              <a:rPr lang="sr-Latn-RS" sz="2400" dirty="0"/>
              <a:t>D</a:t>
            </a:r>
            <a:r>
              <a:rPr lang="en-US" sz="2400" dirty="0" err="1"/>
              <a:t>opamine</a:t>
            </a:r>
            <a:r>
              <a:rPr lang="en-US" sz="2400" dirty="0"/>
              <a:t> of hypothalamic origin provides inhibitory control over the secretion of prolactin, other factors within the brain, pituitary gland, and peripheral organs have been shown to inhibit or stimulate prolactin secretion as well</a:t>
            </a:r>
            <a:endParaRPr lang="sr-Latn-RS" sz="2400" dirty="0"/>
          </a:p>
          <a:p>
            <a:endParaRPr 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97683"/>
          </a:xfrm>
        </p:spPr>
        <p:txBody>
          <a:bodyPr>
            <a:normAutofit/>
          </a:bodyPr>
          <a:lstStyle/>
          <a:p>
            <a:pPr algn="ctr"/>
            <a:r>
              <a:rPr lang="sr-Latn-RS" sz="3600" dirty="0">
                <a:solidFill>
                  <a:srgbClr val="FF0000"/>
                </a:solidFill>
              </a:rPr>
              <a:t>Thyroid function</a:t>
            </a:r>
            <a:endParaRPr lang="sr-Latn-RS" sz="3600" dirty="0">
              <a:solidFill>
                <a:srgbClr val="FF0000"/>
              </a:solidFill>
            </a:endParaRPr>
          </a:p>
        </p:txBody>
      </p:sp>
      <p:sp>
        <p:nvSpPr>
          <p:cNvPr id="3" name="Content Placeholder 2"/>
          <p:cNvSpPr>
            <a:spLocks noGrp="1"/>
          </p:cNvSpPr>
          <p:nvPr>
            <p:ph idx="1"/>
          </p:nvPr>
        </p:nvSpPr>
        <p:spPr>
          <a:xfrm>
            <a:off x="838200" y="1494692"/>
            <a:ext cx="10515600" cy="5117123"/>
          </a:xfrm>
        </p:spPr>
        <p:txBody>
          <a:bodyPr>
            <a:normAutofit/>
          </a:bodyPr>
          <a:lstStyle/>
          <a:p>
            <a:r>
              <a:rPr lang="en-US" sz="2400" dirty="0">
                <a:solidFill>
                  <a:srgbClr val="FF0000"/>
                </a:solidFill>
              </a:rPr>
              <a:t>TRH</a:t>
            </a:r>
            <a:r>
              <a:rPr lang="en-US" sz="2400" dirty="0"/>
              <a:t> (also known as </a:t>
            </a:r>
            <a:r>
              <a:rPr lang="en-US" sz="2400" dirty="0" err="1"/>
              <a:t>thyreoliberin</a:t>
            </a:r>
            <a:r>
              <a:rPr lang="en-US" sz="2400" dirty="0"/>
              <a:t>), a tripeptide synthesized in the </a:t>
            </a:r>
            <a:r>
              <a:rPr lang="en-US" sz="2400" dirty="0" err="1"/>
              <a:t>peptidergic</a:t>
            </a:r>
            <a:r>
              <a:rPr lang="en-US" sz="2400" dirty="0"/>
              <a:t> hypothalamic nuclei and transported to the anterior pituitary via the portal circulation, stimulates TSH synthesis and secretion</a:t>
            </a:r>
            <a:endParaRPr lang="sr-Latn-RS" sz="2400" dirty="0"/>
          </a:p>
          <a:p>
            <a:r>
              <a:rPr lang="en-US" sz="2400" dirty="0">
                <a:solidFill>
                  <a:srgbClr val="FF0000"/>
                </a:solidFill>
              </a:rPr>
              <a:t>TSH</a:t>
            </a:r>
            <a:r>
              <a:rPr lang="en-US" sz="2400" dirty="0"/>
              <a:t> is a glycoprotein heterodimer consisting of an α- and β-subunit and is about 15% carbohydrate by weigh</a:t>
            </a:r>
            <a:r>
              <a:rPr lang="sr-Latn-RS" sz="2400" dirty="0"/>
              <a:t>t</a:t>
            </a:r>
            <a:endParaRPr lang="sr-Latn-RS" sz="2400" dirty="0"/>
          </a:p>
          <a:p>
            <a:r>
              <a:rPr lang="en-US" sz="2400" dirty="0"/>
              <a:t>TSH production is regulated by the stimulatory action of TRH and the inhibition of T4 and T3</a:t>
            </a:r>
            <a:endParaRPr lang="sr-Latn-RS" sz="2400" dirty="0"/>
          </a:p>
          <a:p>
            <a:r>
              <a:rPr lang="en-US" sz="2400" dirty="0"/>
              <a:t>Actions of TSH include the stimulation of uptake of iodide into thyroid follicular epithelium, thyroglobulin (</a:t>
            </a:r>
            <a:r>
              <a:rPr lang="en-US" sz="2400" dirty="0" err="1"/>
              <a:t>Tg</a:t>
            </a:r>
            <a:r>
              <a:rPr lang="en-US" sz="2400" dirty="0"/>
              <a:t>) synthesis and secretion, iodination of </a:t>
            </a:r>
            <a:r>
              <a:rPr lang="en-US" sz="2400" dirty="0" err="1"/>
              <a:t>Tg</a:t>
            </a:r>
            <a:r>
              <a:rPr lang="en-US" sz="2400" dirty="0"/>
              <a:t> tyrosine residues, and T4 and T3 secretion into the circulation</a:t>
            </a:r>
            <a:endParaRPr lang="en-US" sz="2400"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870786"/>
          </a:xfrm>
        </p:spPr>
        <p:txBody>
          <a:bodyPr>
            <a:normAutofit/>
          </a:bodyPr>
          <a:lstStyle/>
          <a:p>
            <a:pPr algn="ctr"/>
            <a:r>
              <a:rPr lang="sr-Latn-RS" sz="3600" dirty="0">
                <a:solidFill>
                  <a:srgbClr val="FF0000"/>
                </a:solidFill>
              </a:rPr>
              <a:t>Thyroid hormones</a:t>
            </a:r>
            <a:endParaRPr lang="en-US" sz="3600" dirty="0">
              <a:solidFill>
                <a:srgbClr val="FF0000"/>
              </a:solidFill>
            </a:endParaRPr>
          </a:p>
        </p:txBody>
      </p:sp>
      <p:sp>
        <p:nvSpPr>
          <p:cNvPr id="3" name="Content Placeholder 2"/>
          <p:cNvSpPr>
            <a:spLocks noGrp="1"/>
          </p:cNvSpPr>
          <p:nvPr>
            <p:ph idx="1"/>
          </p:nvPr>
        </p:nvSpPr>
        <p:spPr>
          <a:xfrm>
            <a:off x="838200" y="1661746"/>
            <a:ext cx="10515600" cy="4515217"/>
          </a:xfrm>
        </p:spPr>
        <p:txBody>
          <a:bodyPr/>
          <a:lstStyle/>
          <a:p>
            <a:r>
              <a:rPr lang="sr-Latn-RS" sz="2400" dirty="0"/>
              <a:t>Thyroid gland secrets </a:t>
            </a:r>
            <a:r>
              <a:rPr lang="sr-Latn-RS" sz="2400" dirty="0">
                <a:solidFill>
                  <a:srgbClr val="FF0000"/>
                </a:solidFill>
              </a:rPr>
              <a:t>t</a:t>
            </a:r>
            <a:r>
              <a:rPr lang="en-US" sz="2400" dirty="0" err="1">
                <a:solidFill>
                  <a:srgbClr val="FF0000"/>
                </a:solidFill>
              </a:rPr>
              <a:t>hyroxine</a:t>
            </a:r>
            <a:r>
              <a:rPr lang="en-US" sz="2400" dirty="0">
                <a:solidFill>
                  <a:srgbClr val="FF0000"/>
                </a:solidFill>
              </a:rPr>
              <a:t> (T4)</a:t>
            </a:r>
            <a:r>
              <a:rPr lang="en-US" sz="2400" dirty="0"/>
              <a:t> and </a:t>
            </a:r>
            <a:r>
              <a:rPr lang="en-US" sz="2400" dirty="0">
                <a:solidFill>
                  <a:srgbClr val="FF0000"/>
                </a:solidFill>
              </a:rPr>
              <a:t>triiodothyronine (T3)</a:t>
            </a:r>
            <a:endParaRPr lang="sr-Latn-RS" sz="2400" dirty="0">
              <a:solidFill>
                <a:srgbClr val="FF0000"/>
              </a:solidFill>
            </a:endParaRPr>
          </a:p>
          <a:p>
            <a:r>
              <a:rPr lang="en-US" sz="2400" dirty="0"/>
              <a:t>T4 accounts for 80%–95% of thyroid hormones produced by the thyroid gland. Most T3 (&gt;80%) is formed by the 5′ deiodination of T4 by deiodinases</a:t>
            </a:r>
            <a:r>
              <a:rPr lang="sr-Latn-RS" sz="2400" dirty="0"/>
              <a:t> </a:t>
            </a:r>
            <a:endParaRPr lang="sr-Latn-RS" sz="2400" dirty="0"/>
          </a:p>
          <a:p>
            <a:endParaRPr lang="en-US" dirty="0"/>
          </a:p>
        </p:txBody>
      </p:sp>
      <p:pic>
        <p:nvPicPr>
          <p:cNvPr id="5" name="Picture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659181" y="3138223"/>
            <a:ext cx="5649919" cy="3038740"/>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6"/>
          <p:cNvSpPr>
            <a:spLocks noGrp="1"/>
          </p:cNvSpPr>
          <p:nvPr>
            <p:ph type="subTitle" idx="1"/>
          </p:nvPr>
        </p:nvSpPr>
        <p:spPr>
          <a:xfrm>
            <a:off x="1524000" y="5735637"/>
            <a:ext cx="8771792" cy="981685"/>
          </a:xfrm>
        </p:spPr>
        <p:txBody>
          <a:bodyPr/>
          <a:lstStyle/>
          <a:p>
            <a:r>
              <a:rPr lang="en-US" dirty="0"/>
              <a:t>Mechanisms of biosynthesis of thyroid hormones</a:t>
            </a:r>
            <a:endParaRPr lang="en-US" dirty="0"/>
          </a:p>
        </p:txBody>
      </p:sp>
      <p:pic>
        <p:nvPicPr>
          <p:cNvPr id="5" name="Content Placeholder 4"/>
          <p:cNvPicPr>
            <a:picLocks noGrp="1" noChangeAspect="1"/>
          </p:cNvPicPr>
          <p:nvPr>
            <p:ph idx="4294967295"/>
          </p:nvPr>
        </p:nvPicPr>
        <p:blipFill>
          <a:blip r:embed="rId1">
            <a:extLst>
              <a:ext uri="{28A0092B-C50C-407E-A947-70E740481C1C}">
                <a14:useLocalDpi xmlns:a14="http://schemas.microsoft.com/office/drawing/2010/main" val="0"/>
              </a:ext>
            </a:extLst>
          </a:blip>
          <a:stretch>
            <a:fillRect/>
          </a:stretch>
        </p:blipFill>
        <p:spPr>
          <a:xfrm>
            <a:off x="2118947" y="585911"/>
            <a:ext cx="7015163" cy="4838700"/>
          </a:xfr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dirty="0"/>
              <a:t>Thyroid hormones</a:t>
            </a:r>
            <a:endParaRPr lang="en-US" sz="3600" dirty="0"/>
          </a:p>
        </p:txBody>
      </p:sp>
      <p:sp>
        <p:nvSpPr>
          <p:cNvPr id="3" name="Content Placeholder 2"/>
          <p:cNvSpPr>
            <a:spLocks noGrp="1"/>
          </p:cNvSpPr>
          <p:nvPr>
            <p:ph idx="1"/>
          </p:nvPr>
        </p:nvSpPr>
        <p:spPr/>
        <p:txBody>
          <a:bodyPr>
            <a:normAutofit/>
          </a:bodyPr>
          <a:lstStyle/>
          <a:p>
            <a:r>
              <a:rPr lang="en-US" sz="2400" dirty="0"/>
              <a:t>T4 and T3 are relatively lipophilic and mainly bound to protein in plasma, with more than 99% of both hormones attached to TBG</a:t>
            </a:r>
            <a:r>
              <a:rPr lang="sr-Latn-RS" sz="2400" dirty="0"/>
              <a:t>, </a:t>
            </a:r>
            <a:r>
              <a:rPr lang="en-US" sz="2400" dirty="0"/>
              <a:t> albumin and transthyretin</a:t>
            </a:r>
            <a:endParaRPr lang="sr-Latn-RS" sz="2400" dirty="0"/>
          </a:p>
          <a:p>
            <a:r>
              <a:rPr lang="sr-Latn-RS" sz="2400" dirty="0"/>
              <a:t>Only free </a:t>
            </a:r>
            <a:r>
              <a:rPr lang="en-US" sz="2400" dirty="0"/>
              <a:t>hormones (fT4</a:t>
            </a:r>
            <a:r>
              <a:rPr lang="sr-Latn-RS" sz="2400" dirty="0"/>
              <a:t> and</a:t>
            </a:r>
            <a:r>
              <a:rPr lang="en-US" sz="2400" dirty="0"/>
              <a:t> fT3) are bioactive and measured in routine clinical practice</a:t>
            </a:r>
            <a:endParaRPr lang="sr-Latn-RS" sz="2400" dirty="0"/>
          </a:p>
          <a:p>
            <a:r>
              <a:rPr lang="sr-Latn-RS" altLang="en-US" sz="2400" dirty="0"/>
              <a:t>A</a:t>
            </a:r>
            <a:r>
              <a:rPr lang="en-US" altLang="en-US" sz="2400" dirty="0"/>
              <a:t> lot of these hormones are stored in the thyroid gland which also helps to maintain very stable levels of these two hormones in the blood</a:t>
            </a:r>
            <a:endParaRPr lang="sr-Latn-RS" altLang="en-US" sz="2400" dirty="0"/>
          </a:p>
          <a:p>
            <a:r>
              <a:rPr lang="en-US" sz="2400" dirty="0"/>
              <a:t>The principal clearance mechanisms of thyroid hormones are tissue metabolism and hepatic conjugation, with some additional excretion in the urine</a:t>
            </a:r>
            <a:r>
              <a:rPr lang="sr-Latn-RS" sz="2400" dirty="0"/>
              <a:t>. </a:t>
            </a:r>
            <a:r>
              <a:rPr lang="en-US" sz="2400" dirty="0"/>
              <a:t>Conjugated thyroid hormones (with sulfate and glucuronic acid) are excreted in the bile</a:t>
            </a:r>
            <a:endParaRPr lang="en-US" sz="2400"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RS" sz="3600" dirty="0"/>
              <a:t>Thyroid hormones</a:t>
            </a:r>
            <a:endParaRPr lang="en-US" sz="3600" dirty="0"/>
          </a:p>
        </p:txBody>
      </p:sp>
      <p:sp>
        <p:nvSpPr>
          <p:cNvPr id="3" name="Content Placeholder 2"/>
          <p:cNvSpPr>
            <a:spLocks noGrp="1"/>
          </p:cNvSpPr>
          <p:nvPr>
            <p:ph idx="1"/>
          </p:nvPr>
        </p:nvSpPr>
        <p:spPr>
          <a:xfrm>
            <a:off x="838200" y="1825625"/>
            <a:ext cx="10515600" cy="4351338"/>
          </a:xfrm>
        </p:spPr>
        <p:txBody>
          <a:bodyPr/>
          <a:lstStyle/>
          <a:p>
            <a:r>
              <a:rPr lang="en-US" dirty="0"/>
              <a:t>The physiologic effects of thyroid hormones can be divided into the </a:t>
            </a:r>
            <a:r>
              <a:rPr lang="en-US" dirty="0">
                <a:solidFill>
                  <a:srgbClr val="C00000"/>
                </a:solidFill>
              </a:rPr>
              <a:t>metabolic</a:t>
            </a:r>
            <a:r>
              <a:rPr lang="en-US" dirty="0"/>
              <a:t> and the </a:t>
            </a:r>
            <a:r>
              <a:rPr lang="en-US" dirty="0">
                <a:solidFill>
                  <a:srgbClr val="C00000"/>
                </a:solidFill>
              </a:rPr>
              <a:t>developmental</a:t>
            </a:r>
            <a:endParaRPr lang="sr-Latn-RS" dirty="0">
              <a:solidFill>
                <a:srgbClr val="C00000"/>
              </a:solidFill>
            </a:endParaRPr>
          </a:p>
          <a:p>
            <a:r>
              <a:rPr lang="sr-Latn-RS" dirty="0">
                <a:solidFill>
                  <a:srgbClr val="C00000"/>
                </a:solidFill>
              </a:rPr>
              <a:t>Metabolic effects  </a:t>
            </a:r>
            <a:endParaRPr lang="sr-Latn-RS" dirty="0">
              <a:solidFill>
                <a:srgbClr val="C00000"/>
              </a:solidFill>
            </a:endParaRPr>
          </a:p>
          <a:p>
            <a:pPr lvl="1"/>
            <a:r>
              <a:rPr lang="en-US" dirty="0"/>
              <a:t>Thyroid hormones increase metabolic rate, with increase in the metabolism of carbohydrates, free fatty acids, and protein. </a:t>
            </a:r>
            <a:endParaRPr lang="sr-Latn-RS" dirty="0"/>
          </a:p>
          <a:p>
            <a:pPr lvl="1"/>
            <a:r>
              <a:rPr lang="en-US" dirty="0"/>
              <a:t>Heart rate and cardiac output are increased, and gastrointestinal motility is stimulated. </a:t>
            </a:r>
            <a:endParaRPr lang="sr-Latn-RS" dirty="0"/>
          </a:p>
          <a:p>
            <a:pPr lvl="1"/>
            <a:r>
              <a:rPr lang="en-US" dirty="0"/>
              <a:t>Bile acid formation is increased, leading to an increase in fecal excretion of cholesterol derivatives, thereby decreasing circulating cholesterol concentrations</a:t>
            </a:r>
            <a:endParaRPr lang="en-US" dirty="0">
              <a:solidFill>
                <a:srgbClr val="C00000"/>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RS" sz="3600" dirty="0"/>
              <a:t>Thyroid hormones</a:t>
            </a:r>
            <a:endParaRPr lang="en-US" sz="3600" dirty="0"/>
          </a:p>
        </p:txBody>
      </p:sp>
      <p:sp>
        <p:nvSpPr>
          <p:cNvPr id="3" name="Content Placeholder 2"/>
          <p:cNvSpPr>
            <a:spLocks noGrp="1"/>
          </p:cNvSpPr>
          <p:nvPr>
            <p:ph idx="1"/>
          </p:nvPr>
        </p:nvSpPr>
        <p:spPr/>
        <p:txBody>
          <a:bodyPr/>
          <a:lstStyle/>
          <a:p>
            <a:pPr marL="0" indent="0">
              <a:buNone/>
            </a:pPr>
            <a:r>
              <a:rPr lang="sr-Latn-RS" dirty="0">
                <a:solidFill>
                  <a:srgbClr val="C00000"/>
                </a:solidFill>
              </a:rPr>
              <a:t>Developmental </a:t>
            </a:r>
            <a:r>
              <a:rPr lang="en-US" dirty="0">
                <a:solidFill>
                  <a:srgbClr val="C00000"/>
                </a:solidFill>
              </a:rPr>
              <a:t>effects </a:t>
            </a:r>
            <a:r>
              <a:rPr lang="en-US" dirty="0"/>
              <a:t>of thyroid hormones </a:t>
            </a:r>
            <a:endParaRPr lang="sr-Latn-RS" dirty="0"/>
          </a:p>
          <a:p>
            <a:pPr lvl="1"/>
            <a:r>
              <a:rPr lang="en-US" dirty="0"/>
              <a:t>The thyroid hormones have a critical effect on normal skeletal and central nervous system development </a:t>
            </a:r>
            <a:endParaRPr lang="sr-Latn-RS" dirty="0"/>
          </a:p>
          <a:p>
            <a:pPr lvl="1"/>
            <a:r>
              <a:rPr lang="en-US" dirty="0"/>
              <a:t>Little T4 or T3 transfers to the fetal circulation from the maternal circulation, and the functional fetal thyroid gland (from around 10 weeks’ gestation) is required for normal growth and development.</a:t>
            </a:r>
            <a:endParaRPr lang="sr-Latn-RS" dirty="0"/>
          </a:p>
          <a:p>
            <a:pPr lvl="1"/>
            <a:r>
              <a:rPr lang="en-US" dirty="0"/>
              <a:t>Thyroid hormones exert their effects via </a:t>
            </a:r>
            <a:r>
              <a:rPr lang="en-US" dirty="0">
                <a:solidFill>
                  <a:srgbClr val="C00000"/>
                </a:solidFill>
              </a:rPr>
              <a:t>nuclear receptors</a:t>
            </a:r>
            <a:endParaRPr lang="sr-Latn-RS" dirty="0">
              <a:solidFill>
                <a:srgbClr val="C00000"/>
              </a:solidFill>
            </a:endParaRPr>
          </a:p>
          <a:p>
            <a:pPr lvl="1"/>
            <a:r>
              <a:rPr lang="en-US" dirty="0"/>
              <a:t>Binding to the receptor leads to </a:t>
            </a:r>
            <a:r>
              <a:rPr lang="en-US" dirty="0">
                <a:solidFill>
                  <a:srgbClr val="C00000"/>
                </a:solidFill>
              </a:rPr>
              <a:t>alteration of transcription </a:t>
            </a:r>
            <a:r>
              <a:rPr lang="en-US" dirty="0"/>
              <a:t>of specific thyroid-responsive genes and protein synthesis</a:t>
            </a:r>
            <a:endParaRPr 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dirty="0"/>
              <a:t>Disorders of thyroid function</a:t>
            </a:r>
            <a:endParaRPr lang="en-US" sz="3600" dirty="0"/>
          </a:p>
        </p:txBody>
      </p:sp>
      <p:sp>
        <p:nvSpPr>
          <p:cNvPr id="3" name="Content Placeholder 2"/>
          <p:cNvSpPr>
            <a:spLocks noGrp="1"/>
          </p:cNvSpPr>
          <p:nvPr>
            <p:ph idx="1"/>
          </p:nvPr>
        </p:nvSpPr>
        <p:spPr/>
        <p:txBody>
          <a:bodyPr>
            <a:normAutofit/>
          </a:bodyPr>
          <a:lstStyle/>
          <a:p>
            <a:r>
              <a:rPr lang="en-US" sz="2400" dirty="0">
                <a:solidFill>
                  <a:srgbClr val="C00000"/>
                </a:solidFill>
              </a:rPr>
              <a:t>Hyperthyroidism</a:t>
            </a:r>
            <a:r>
              <a:rPr lang="sr-Latn-RS" sz="2400" dirty="0">
                <a:solidFill>
                  <a:srgbClr val="C00000"/>
                </a:solidFill>
              </a:rPr>
              <a:t> </a:t>
            </a:r>
            <a:r>
              <a:rPr lang="en-US" sz="2400" dirty="0"/>
              <a:t>is the excessive production and secretion of thyroid hormones and is caused by a number of conditions</a:t>
            </a:r>
            <a:endParaRPr lang="sr-Latn-RS" sz="2400" dirty="0"/>
          </a:p>
          <a:p>
            <a:r>
              <a:rPr lang="en-US" sz="2400" dirty="0"/>
              <a:t>The most common cause of hyperthyroidism is Graves’ disease, an autoimmune disorder involving the production of TSH-stimulating IgG antibodies.</a:t>
            </a:r>
            <a:endParaRPr lang="sr-Latn-RS" sz="2400" dirty="0"/>
          </a:p>
          <a:p>
            <a:r>
              <a:rPr lang="en-US" sz="2400" dirty="0">
                <a:solidFill>
                  <a:srgbClr val="C00000"/>
                </a:solidFill>
              </a:rPr>
              <a:t>Hypothyroidism</a:t>
            </a:r>
            <a:r>
              <a:rPr lang="sr-Latn-RS" sz="2400" dirty="0"/>
              <a:t> </a:t>
            </a:r>
            <a:r>
              <a:rPr lang="en-US" sz="2400" dirty="0"/>
              <a:t>is thyroid hormone deficiency</a:t>
            </a:r>
            <a:endParaRPr lang="sr-Latn-RS" sz="2400" dirty="0"/>
          </a:p>
          <a:p>
            <a:pPr lvl="1"/>
            <a:r>
              <a:rPr lang="en-US" sz="2200" dirty="0"/>
              <a:t>Primary hypothyroidism, ↑TSH </a:t>
            </a:r>
            <a:r>
              <a:rPr lang="sr-Latn-RS" sz="2200" dirty="0"/>
              <a:t> ↓</a:t>
            </a:r>
            <a:r>
              <a:rPr lang="en-US" sz="2200" dirty="0"/>
              <a:t>fT4</a:t>
            </a:r>
            <a:endParaRPr lang="sr-Latn-RS" sz="2200" dirty="0"/>
          </a:p>
          <a:p>
            <a:pPr lvl="1"/>
            <a:r>
              <a:rPr lang="en-US" sz="2200" dirty="0"/>
              <a:t>Secondary hypothyroidism</a:t>
            </a:r>
            <a:r>
              <a:rPr lang="sr-Latn-RS" sz="2200" dirty="0"/>
              <a:t> </a:t>
            </a:r>
            <a:r>
              <a:rPr lang="en-US" sz="2200" dirty="0"/>
              <a:t>↑TSH ↑ fT4</a:t>
            </a:r>
            <a:endParaRPr lang="sr-Latn-RS" sz="2200" dirty="0"/>
          </a:p>
          <a:p>
            <a:pPr lvl="1"/>
            <a:r>
              <a:rPr lang="en-US" sz="2200" dirty="0"/>
              <a:t>Congenital hypothyroidism is rare and may occur as the result of complete absence of thyroid tissue, of disorders of thyroid hormone synthesis, or as a result of congenital TSH deficiency.</a:t>
            </a:r>
            <a:endParaRPr lang="sr-Latn-RS" sz="2200" dirty="0"/>
          </a:p>
          <a:p>
            <a:pPr lvl="2"/>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algn="ctr"/>
            <a:r>
              <a:rPr lang="sr-Latn-RS" sz="3600" dirty="0"/>
              <a:t>Endocrine vs exocrine gland</a:t>
            </a:r>
            <a:endParaRPr lang="en-US" sz="3600" dirty="0"/>
          </a:p>
        </p:txBody>
      </p:sp>
      <p:pic>
        <p:nvPicPr>
          <p:cNvPr id="7" name="Content Placeholder 6"/>
          <p:cNvPicPr>
            <a:picLocks noGrp="1" noChangeAspect="1"/>
          </p:cNvPicPr>
          <p:nvPr>
            <p:ph idx="1"/>
          </p:nvPr>
        </p:nvPicPr>
        <p:blipFill>
          <a:blip r:embed="rId1"/>
          <a:stretch>
            <a:fillRect/>
          </a:stretch>
        </p:blipFill>
        <p:spPr>
          <a:xfrm>
            <a:off x="904077" y="1978270"/>
            <a:ext cx="10068723" cy="3923262"/>
          </a:xfrm>
          <a:prstGeom prst="rect">
            <a:avLst/>
          </a:prstGeom>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365125"/>
            <a:ext cx="10515600" cy="391013"/>
          </a:xfrm>
        </p:spPr>
        <p:txBody>
          <a:bodyPr>
            <a:noAutofit/>
          </a:bodyPr>
          <a:lstStyle/>
          <a:p>
            <a:r>
              <a:rPr lang="sr-Latn-RS" sz="2400" b="1" dirty="0"/>
              <a:t>              Hyperthyroidism			             Hypothyroidism</a:t>
            </a:r>
            <a:endParaRPr lang="en-US" sz="2400" b="1" dirty="0"/>
          </a:p>
        </p:txBody>
      </p:sp>
      <p:pic>
        <p:nvPicPr>
          <p:cNvPr id="8" name="Content Placeholder 7"/>
          <p:cNvPicPr>
            <a:picLocks noGrp="1" noChangeAspect="1"/>
          </p:cNvPicPr>
          <p:nvPr>
            <p:ph sz="half" idx="1"/>
          </p:nvPr>
        </p:nvPicPr>
        <p:blipFill>
          <a:blip r:embed="rId1">
            <a:extLst>
              <a:ext uri="{28A0092B-C50C-407E-A947-70E740481C1C}">
                <a14:useLocalDpi xmlns:a14="http://schemas.microsoft.com/office/drawing/2010/main" val="0"/>
              </a:ext>
            </a:extLst>
          </a:blip>
          <a:stretch>
            <a:fillRect/>
          </a:stretch>
        </p:blipFill>
        <p:spPr>
          <a:xfrm>
            <a:off x="838200" y="782986"/>
            <a:ext cx="4727331" cy="5934337"/>
          </a:xfrm>
        </p:spPr>
      </p:pic>
      <p:pic>
        <p:nvPicPr>
          <p:cNvPr id="14" name="Content Placeholder 13"/>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074822" y="782986"/>
            <a:ext cx="4836432" cy="5134237"/>
          </a:xfr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740877"/>
            <a:ext cx="10515600" cy="430823"/>
          </a:xfrm>
        </p:spPr>
        <p:txBody>
          <a:bodyPr>
            <a:normAutofit/>
          </a:bodyPr>
          <a:lstStyle/>
          <a:p>
            <a:r>
              <a:rPr lang="sr-Latn-RS" sz="2400" b="1" dirty="0"/>
              <a:t>Thyroid function test interpretation</a:t>
            </a:r>
            <a:endParaRPr lang="en-US" sz="2400" b="1" dirty="0"/>
          </a:p>
        </p:txBody>
      </p:sp>
      <p:pic>
        <p:nvPicPr>
          <p:cNvPr id="5" name="Content Placeholder 4"/>
          <p:cNvPicPr>
            <a:picLocks noGrp="1" noChangeAspect="1"/>
          </p:cNvPicPr>
          <p:nvPr>
            <p:ph idx="1"/>
          </p:nvPr>
        </p:nvPicPr>
        <p:blipFill>
          <a:blip r:embed="rId1">
            <a:extLst>
              <a:ext uri="{28A0092B-C50C-407E-A947-70E740481C1C}">
                <a14:useLocalDpi xmlns:a14="http://schemas.microsoft.com/office/drawing/2010/main" val="0"/>
              </a:ext>
            </a:extLst>
          </a:blip>
          <a:stretch>
            <a:fillRect/>
          </a:stretch>
        </p:blipFill>
        <p:spPr>
          <a:xfrm>
            <a:off x="838200" y="2171700"/>
            <a:ext cx="10515600" cy="3105329"/>
          </a:xfr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RS" sz="3600" dirty="0">
                <a:solidFill>
                  <a:srgbClr val="C00000"/>
                </a:solidFill>
              </a:rPr>
              <a:t>Calcitonin</a:t>
            </a:r>
            <a:endParaRPr lang="en-US" sz="3600" dirty="0">
              <a:solidFill>
                <a:srgbClr val="C00000"/>
              </a:solidFill>
            </a:endParaRPr>
          </a:p>
        </p:txBody>
      </p:sp>
      <p:sp>
        <p:nvSpPr>
          <p:cNvPr id="3" name="Content Placeholder 2"/>
          <p:cNvSpPr>
            <a:spLocks noGrp="1"/>
          </p:cNvSpPr>
          <p:nvPr>
            <p:ph sz="half" idx="1"/>
          </p:nvPr>
        </p:nvSpPr>
        <p:spPr/>
        <p:txBody>
          <a:bodyPr>
            <a:normAutofit/>
          </a:bodyPr>
          <a:lstStyle/>
          <a:p>
            <a:r>
              <a:rPr lang="en-US" sz="2400" dirty="0"/>
              <a:t>Calcitonin is a 32 amino acid hormone secreted by the C-cells of the thyroid gland</a:t>
            </a:r>
            <a:endParaRPr lang="sr-Latn-RS" sz="2400" dirty="0"/>
          </a:p>
          <a:p>
            <a:r>
              <a:rPr lang="en-US" altLang="en-US" sz="2400" dirty="0"/>
              <a:t>Secretion triggered by high Ca</a:t>
            </a:r>
            <a:r>
              <a:rPr lang="en-US" altLang="en-US" sz="2400" baseline="30000" dirty="0"/>
              <a:t>2+ </a:t>
            </a:r>
            <a:r>
              <a:rPr lang="en-US" altLang="en-US" sz="2400" dirty="0"/>
              <a:t>concentration in blood; acts to decrease Ca</a:t>
            </a:r>
            <a:r>
              <a:rPr lang="en-US" altLang="en-US" sz="2400" baseline="30000" dirty="0"/>
              <a:t>2+</a:t>
            </a:r>
            <a:r>
              <a:rPr lang="en-US" altLang="en-US" sz="2400" dirty="0"/>
              <a:t> concentration</a:t>
            </a:r>
            <a:endParaRPr lang="en-US" altLang="en-US" sz="2400" dirty="0"/>
          </a:p>
          <a:p>
            <a:r>
              <a:rPr lang="en-US" altLang="en-US" sz="2400" dirty="0"/>
              <a:t>Primary target tissue: bone.  Decreases osteoclast activity, lengthens life span of osteoblasts.</a:t>
            </a:r>
            <a:endParaRPr lang="en-US" altLang="en-US" sz="2400" dirty="0"/>
          </a:p>
          <a:p>
            <a:r>
              <a:rPr lang="sr-Latn-RS" altLang="en-US" sz="2400" dirty="0"/>
              <a:t>C</a:t>
            </a:r>
            <a:r>
              <a:rPr lang="en-US" altLang="en-US" sz="2400" dirty="0" err="1"/>
              <a:t>alcitonin</a:t>
            </a:r>
            <a:r>
              <a:rPr lang="en-US" altLang="en-US" sz="2400" dirty="0"/>
              <a:t> concentrations decrease with age more in females than males</a:t>
            </a:r>
            <a:endParaRPr lang="en-US" altLang="en-US" sz="2400" dirty="0"/>
          </a:p>
          <a:p>
            <a:endParaRPr lang="en-US" sz="2400" dirty="0"/>
          </a:p>
        </p:txBody>
      </p:sp>
      <p:pic>
        <p:nvPicPr>
          <p:cNvPr id="5" name="Content Placeholder 4"/>
          <p:cNvPicPr>
            <a:picLocks noGrp="1" noChangeAspect="1"/>
          </p:cNvPicPr>
          <p:nvPr>
            <p:ph sz="half" idx="2"/>
          </p:nvPr>
        </p:nvPicPr>
        <p:blipFill>
          <a:blip r:embed="rId1"/>
          <a:stretch>
            <a:fillRect/>
          </a:stretch>
        </p:blipFill>
        <p:spPr>
          <a:xfrm>
            <a:off x="7002462" y="1579440"/>
            <a:ext cx="4351338" cy="4351338"/>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38200" y="365125"/>
            <a:ext cx="10515600" cy="654783"/>
          </a:xfrm>
        </p:spPr>
        <p:txBody>
          <a:bodyPr>
            <a:normAutofit/>
          </a:bodyPr>
          <a:lstStyle/>
          <a:p>
            <a:pPr algn="ctr"/>
            <a:r>
              <a:rPr lang="sr-Latn-RS" sz="3600" dirty="0">
                <a:solidFill>
                  <a:srgbClr val="C00000"/>
                </a:solidFill>
              </a:rPr>
              <a:t>Parathyroid hormone - PTH</a:t>
            </a:r>
            <a:endParaRPr lang="en-US" sz="3600" dirty="0">
              <a:solidFill>
                <a:srgbClr val="C00000"/>
              </a:solidFill>
            </a:endParaRPr>
          </a:p>
        </p:txBody>
      </p:sp>
      <p:sp>
        <p:nvSpPr>
          <p:cNvPr id="6" name="Content Placeholder 5"/>
          <p:cNvSpPr>
            <a:spLocks noGrp="1"/>
          </p:cNvSpPr>
          <p:nvPr>
            <p:ph idx="1"/>
          </p:nvPr>
        </p:nvSpPr>
        <p:spPr>
          <a:xfrm>
            <a:off x="838200" y="1415562"/>
            <a:ext cx="10515600" cy="4761401"/>
          </a:xfrm>
        </p:spPr>
        <p:txBody>
          <a:bodyPr>
            <a:normAutofit/>
          </a:bodyPr>
          <a:lstStyle/>
          <a:p>
            <a:r>
              <a:rPr lang="sr-Latn-RS" sz="2400" dirty="0"/>
              <a:t>Parathyroid glands secret PTH, linear polypeptide consisting of 84 amino acid residues</a:t>
            </a:r>
            <a:endParaRPr lang="sr-Latn-RS" sz="2400" dirty="0"/>
          </a:p>
          <a:p>
            <a:r>
              <a:rPr lang="sr-Latn-RS" sz="2400" dirty="0"/>
              <a:t>PTH is secreted </a:t>
            </a:r>
            <a:r>
              <a:rPr lang="en-US" sz="2400" dirty="0"/>
              <a:t>in response to low calcium levels detected in the blood</a:t>
            </a:r>
            <a:endParaRPr lang="sr-Latn-RS" sz="2400" dirty="0"/>
          </a:p>
          <a:p>
            <a:r>
              <a:rPr lang="sr-Latn-RS" altLang="en-US" sz="2400" dirty="0"/>
              <a:t>T</a:t>
            </a:r>
            <a:r>
              <a:rPr lang="en-US" altLang="en-US" sz="2400" dirty="0" err="1"/>
              <a:t>arget</a:t>
            </a:r>
            <a:r>
              <a:rPr lang="en-US" altLang="en-US" sz="2400" dirty="0"/>
              <a:t> tissues are bone, kidneys and intestines</a:t>
            </a:r>
            <a:r>
              <a:rPr lang="sr-Latn-RS" altLang="en-US" sz="2400" dirty="0"/>
              <a:t>. Effects are:</a:t>
            </a:r>
            <a:endParaRPr lang="sr-Latn-RS" altLang="en-US" sz="2400" dirty="0"/>
          </a:p>
          <a:p>
            <a:pPr lvl="1">
              <a:buClr>
                <a:srgbClr val="FF0000"/>
              </a:buClr>
            </a:pPr>
            <a:r>
              <a:rPr lang="en-US" altLang="en-US" sz="2200" dirty="0"/>
              <a:t>Increases blood calcium and phosphate levels</a:t>
            </a:r>
            <a:endParaRPr lang="en-US" altLang="en-US" sz="2200" dirty="0"/>
          </a:p>
          <a:p>
            <a:pPr lvl="1">
              <a:buClr>
                <a:srgbClr val="FF0000"/>
              </a:buClr>
            </a:pPr>
            <a:r>
              <a:rPr lang="en-US" altLang="en-US" sz="2200" dirty="0"/>
              <a:t>Stimulates osteoclasts</a:t>
            </a:r>
            <a:endParaRPr lang="en-US" altLang="en-US" sz="2200" dirty="0"/>
          </a:p>
          <a:p>
            <a:pPr lvl="1">
              <a:buClr>
                <a:srgbClr val="FF0000"/>
              </a:buClr>
            </a:pPr>
            <a:r>
              <a:rPr lang="en-US" altLang="en-US" sz="2200" dirty="0"/>
              <a:t>Promotes calcium reabsorption by kidneys and PO</a:t>
            </a:r>
            <a:r>
              <a:rPr lang="en-US" altLang="en-US" sz="2200" baseline="-20000" dirty="0"/>
              <a:t>4</a:t>
            </a:r>
            <a:r>
              <a:rPr lang="en-US" altLang="en-US" sz="2200" dirty="0"/>
              <a:t> excretion because rise of both causes bone deposition in wrong amounts</a:t>
            </a:r>
            <a:endParaRPr lang="en-US" altLang="en-US" sz="2200" dirty="0"/>
          </a:p>
          <a:p>
            <a:pPr lvl="1">
              <a:buClr>
                <a:srgbClr val="FF0000"/>
              </a:buClr>
            </a:pPr>
            <a:r>
              <a:rPr lang="en-US" altLang="en-US" sz="2200" dirty="0"/>
              <a:t>Increases synthesis of vitamin D which, in turn, increases absorption of Ca and PO</a:t>
            </a:r>
            <a:r>
              <a:rPr lang="en-US" altLang="en-US" sz="2200" baseline="-20000" dirty="0"/>
              <a:t>4</a:t>
            </a:r>
            <a:r>
              <a:rPr lang="en-US" altLang="en-US" sz="2200" dirty="0"/>
              <a:t> by intestines. Net loss of PO</a:t>
            </a:r>
            <a:r>
              <a:rPr lang="en-US" altLang="en-US" sz="2200" baseline="-20000" dirty="0"/>
              <a:t>4</a:t>
            </a:r>
            <a:r>
              <a:rPr lang="en-US" altLang="en-US" sz="2200" dirty="0"/>
              <a:t>  under influence of PTH</a:t>
            </a:r>
            <a:endParaRPr lang="en-US" sz="2200"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1"/>
          <a:stretch>
            <a:fillRect/>
          </a:stretch>
        </p:blipFill>
        <p:spPr>
          <a:xfrm>
            <a:off x="3349870" y="102120"/>
            <a:ext cx="4967654" cy="6650371"/>
          </a:xfrm>
          <a:prstGeom prst="rect">
            <a:avLst/>
          </a:prstGeo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dirty="0"/>
              <a:t>THE HYPOTHALAMIC–PITUITARY– ADRENAL AXIS</a:t>
            </a:r>
            <a:endParaRPr lang="en-US" sz="3600" dirty="0"/>
          </a:p>
        </p:txBody>
      </p:sp>
      <p:pic>
        <p:nvPicPr>
          <p:cNvPr id="4" name="Content Placeholder 3"/>
          <p:cNvPicPr>
            <a:picLocks noGrp="1" noChangeAspect="1"/>
          </p:cNvPicPr>
          <p:nvPr>
            <p:ph idx="1"/>
          </p:nvPr>
        </p:nvPicPr>
        <p:blipFill>
          <a:blip r:embed="rId1"/>
          <a:stretch>
            <a:fillRect/>
          </a:stretch>
        </p:blipFill>
        <p:spPr>
          <a:xfrm>
            <a:off x="3018224" y="1825625"/>
            <a:ext cx="6155551" cy="4351338"/>
          </a:xfrm>
          <a:prstGeom prst="rect">
            <a:avLst/>
          </a:prstGeom>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200" dirty="0"/>
              <a:t>THE HYPOTHALAMIC–PITUITARY– ADRENAL AXIS</a:t>
            </a:r>
            <a:endParaRPr lang="en-US" sz="3200" dirty="0"/>
          </a:p>
        </p:txBody>
      </p:sp>
      <p:sp>
        <p:nvSpPr>
          <p:cNvPr id="3" name="Content Placeholder 2"/>
          <p:cNvSpPr>
            <a:spLocks noGrp="1"/>
          </p:cNvSpPr>
          <p:nvPr>
            <p:ph idx="1"/>
          </p:nvPr>
        </p:nvSpPr>
        <p:spPr/>
        <p:txBody>
          <a:bodyPr/>
          <a:lstStyle/>
          <a:p>
            <a:r>
              <a:rPr lang="en-US" dirty="0"/>
              <a:t>Corticotropin-releasing hormone (</a:t>
            </a:r>
            <a:r>
              <a:rPr lang="en-US" dirty="0">
                <a:solidFill>
                  <a:srgbClr val="C00000"/>
                </a:solidFill>
              </a:rPr>
              <a:t>CRH</a:t>
            </a:r>
            <a:r>
              <a:rPr lang="en-US" dirty="0"/>
              <a:t>, </a:t>
            </a:r>
            <a:r>
              <a:rPr lang="en-US" dirty="0" err="1"/>
              <a:t>corticoliberin</a:t>
            </a:r>
            <a:r>
              <a:rPr lang="en-US" dirty="0"/>
              <a:t>) is a 41–amino acid peptide</a:t>
            </a:r>
            <a:endParaRPr lang="sr-Latn-RS" dirty="0"/>
          </a:p>
          <a:p>
            <a:r>
              <a:rPr lang="en-US" dirty="0">
                <a:solidFill>
                  <a:srgbClr val="C00000"/>
                </a:solidFill>
              </a:rPr>
              <a:t>ACTH </a:t>
            </a:r>
            <a:r>
              <a:rPr lang="en-US" dirty="0"/>
              <a:t>(also termed corticotropin) is a 39–amino acid polypeptide that is synthesized from a 241–amino acid precursor molecule, pro-opiomelanocortin (POMC)</a:t>
            </a:r>
            <a:endParaRPr lang="sr-Latn-RS" dirty="0"/>
          </a:p>
          <a:p>
            <a:r>
              <a:rPr lang="en-US" dirty="0"/>
              <a:t>CRH and ACTH are under the influence of negative feedback from circulating cortisol</a:t>
            </a:r>
            <a:endParaRPr lang="sr-Latn-RS" dirty="0"/>
          </a:p>
          <a:p>
            <a:r>
              <a:rPr lang="en-US" dirty="0"/>
              <a:t>ACTH circulates unbound in plasma, and its half-life is approximately 10 min</a:t>
            </a:r>
            <a:endParaRPr 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838200" y="365125"/>
            <a:ext cx="10515600" cy="619613"/>
          </a:xfrm>
        </p:spPr>
        <p:txBody>
          <a:bodyPr>
            <a:normAutofit/>
          </a:bodyPr>
          <a:lstStyle/>
          <a:p>
            <a:r>
              <a:rPr lang="en-US" sz="3600" dirty="0"/>
              <a:t> Summary of steroid hormone biosynthesis</a:t>
            </a:r>
            <a:endParaRPr lang="en-US" sz="3600" dirty="0"/>
          </a:p>
        </p:txBody>
      </p:sp>
      <p:pic>
        <p:nvPicPr>
          <p:cNvPr id="5" name="Content Placeholder 4"/>
          <p:cNvPicPr>
            <a:picLocks noGrp="1" noChangeAspect="1"/>
          </p:cNvPicPr>
          <p:nvPr>
            <p:ph sz="half" idx="1"/>
          </p:nvPr>
        </p:nvPicPr>
        <p:blipFill>
          <a:blip r:embed="rId1">
            <a:extLst>
              <a:ext uri="{28A0092B-C50C-407E-A947-70E740481C1C}">
                <a14:useLocalDpi xmlns:a14="http://schemas.microsoft.com/office/drawing/2010/main" val="0"/>
              </a:ext>
            </a:extLst>
          </a:blip>
          <a:stretch>
            <a:fillRect/>
          </a:stretch>
        </p:blipFill>
        <p:spPr>
          <a:xfrm>
            <a:off x="216876" y="1613816"/>
            <a:ext cx="7145215" cy="4351338"/>
          </a:xfrm>
        </p:spPr>
      </p:pic>
      <p:pic>
        <p:nvPicPr>
          <p:cNvPr id="9" name="Content Placeholder 8"/>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8071826" y="2319093"/>
            <a:ext cx="4043973" cy="2562706"/>
          </a:xfr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838200" y="365126"/>
            <a:ext cx="10515600" cy="742706"/>
          </a:xfrm>
        </p:spPr>
        <p:txBody>
          <a:bodyPr>
            <a:normAutofit/>
          </a:bodyPr>
          <a:lstStyle/>
          <a:p>
            <a:pPr algn="ctr"/>
            <a:r>
              <a:rPr lang="sr-Latn-RS" sz="3600" dirty="0"/>
              <a:t>Cortisol</a:t>
            </a:r>
            <a:endParaRPr lang="en-US" sz="3600" dirty="0"/>
          </a:p>
        </p:txBody>
      </p:sp>
      <p:sp>
        <p:nvSpPr>
          <p:cNvPr id="8" name="Content Placeholder 7"/>
          <p:cNvSpPr>
            <a:spLocks noGrp="1"/>
          </p:cNvSpPr>
          <p:nvPr>
            <p:ph idx="1"/>
          </p:nvPr>
        </p:nvSpPr>
        <p:spPr>
          <a:xfrm>
            <a:off x="838200" y="1547446"/>
            <a:ext cx="10515600" cy="5310553"/>
          </a:xfrm>
        </p:spPr>
        <p:txBody>
          <a:bodyPr>
            <a:normAutofit/>
          </a:bodyPr>
          <a:lstStyle/>
          <a:p>
            <a:r>
              <a:rPr lang="en-US" sz="2400" dirty="0"/>
              <a:t>Cortisol, a steroid hormone and the major glucocorticoid synthesized and secreted by the human adrenal cortex, is synthesized and released as required</a:t>
            </a:r>
            <a:endParaRPr lang="sr-Latn-RS" sz="2400" dirty="0"/>
          </a:p>
          <a:p>
            <a:r>
              <a:rPr lang="en-US" sz="2400" dirty="0"/>
              <a:t>The principal physiologic stimulus for cortisol synthesis and secretion is ACTH. Cortisol secretion has a diurnal rhythm that is reflected in plasma concentrations</a:t>
            </a:r>
            <a:endParaRPr lang="en-US" sz="2400" dirty="0"/>
          </a:p>
        </p:txBody>
      </p:sp>
      <p:pic>
        <p:nvPicPr>
          <p:cNvPr id="9" name="Picture 8"/>
          <p:cNvPicPr>
            <a:picLocks noChangeAspect="1"/>
          </p:cNvPicPr>
          <p:nvPr/>
        </p:nvPicPr>
        <p:blipFill>
          <a:blip r:embed="rId1"/>
          <a:stretch>
            <a:fillRect/>
          </a:stretch>
        </p:blipFill>
        <p:spPr>
          <a:xfrm>
            <a:off x="1184032" y="3261944"/>
            <a:ext cx="6096000" cy="3400354"/>
          </a:xfrm>
          <a:prstGeom prst="rect">
            <a:avLst/>
          </a:prstGeom>
        </p:spPr>
      </p:pic>
      <p:pic>
        <p:nvPicPr>
          <p:cNvPr id="10" name="Picture 9"/>
          <p:cNvPicPr>
            <a:picLocks noChangeAspect="1"/>
          </p:cNvPicPr>
          <p:nvPr/>
        </p:nvPicPr>
        <p:blipFill>
          <a:blip r:embed="rId2"/>
          <a:stretch>
            <a:fillRect/>
          </a:stretch>
        </p:blipFill>
        <p:spPr>
          <a:xfrm>
            <a:off x="8193697" y="3428999"/>
            <a:ext cx="2814271" cy="2814271"/>
          </a:xfrm>
          <a:prstGeom prst="rect">
            <a:avLst/>
          </a:prstGeom>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RS" sz="3600" dirty="0"/>
              <a:t>Cortisol</a:t>
            </a:r>
            <a:endParaRPr lang="en-US" sz="3600" dirty="0"/>
          </a:p>
        </p:txBody>
      </p:sp>
      <p:sp>
        <p:nvSpPr>
          <p:cNvPr id="3" name="Content Placeholder 2"/>
          <p:cNvSpPr>
            <a:spLocks noGrp="1"/>
          </p:cNvSpPr>
          <p:nvPr>
            <p:ph idx="1"/>
          </p:nvPr>
        </p:nvSpPr>
        <p:spPr/>
        <p:txBody>
          <a:bodyPr>
            <a:normAutofit/>
          </a:bodyPr>
          <a:lstStyle/>
          <a:p>
            <a:r>
              <a:rPr lang="en-US" sz="2400" dirty="0"/>
              <a:t>Approximately 95% of plasma cortisol is bound to protein, mainly cortisol-binding globulin (CBG, also known as </a:t>
            </a:r>
            <a:r>
              <a:rPr lang="en-US" sz="2400" dirty="0" err="1"/>
              <a:t>transcortin</a:t>
            </a:r>
            <a:r>
              <a:rPr lang="sr-Latn-RS" sz="2400" dirty="0"/>
              <a:t>)</a:t>
            </a:r>
            <a:endParaRPr lang="sr-Latn-RS" sz="2400" dirty="0"/>
          </a:p>
          <a:p>
            <a:r>
              <a:rPr lang="en-US" sz="2400" dirty="0"/>
              <a:t>There are four broad areas of cortisol action: </a:t>
            </a:r>
            <a:endParaRPr lang="sr-Latn-RS" sz="2400" dirty="0"/>
          </a:p>
          <a:p>
            <a:pPr lvl="1"/>
            <a:r>
              <a:rPr lang="en-US" sz="2200" dirty="0"/>
              <a:t>negative feedback to the hypothalamus and anterior pituitary</a:t>
            </a:r>
            <a:endParaRPr lang="sr-Latn-RS" sz="2200" dirty="0"/>
          </a:p>
          <a:p>
            <a:pPr lvl="1"/>
            <a:r>
              <a:rPr lang="en-US" sz="2200" dirty="0"/>
              <a:t>metabolic homeostasis</a:t>
            </a:r>
            <a:endParaRPr lang="sr-Latn-RS" sz="2200" dirty="0"/>
          </a:p>
          <a:p>
            <a:pPr lvl="1"/>
            <a:r>
              <a:rPr lang="en-US" sz="2200" dirty="0"/>
              <a:t>fluid/electrolyte homeostasis </a:t>
            </a:r>
            <a:endParaRPr lang="sr-Latn-RS" sz="2200" dirty="0"/>
          </a:p>
          <a:p>
            <a:pPr lvl="1"/>
            <a:r>
              <a:rPr lang="en-US" sz="2200" dirty="0" err="1"/>
              <a:t>antiinflammatory</a:t>
            </a:r>
            <a:r>
              <a:rPr lang="en-US" sz="2200" dirty="0"/>
              <a:t>/immunosuppressive effects</a:t>
            </a:r>
            <a:endParaRPr lang="sr-Latn-RS" sz="2200" dirty="0"/>
          </a:p>
          <a:p>
            <a:r>
              <a:rPr lang="en-US" sz="2400" dirty="0"/>
              <a:t>The principal metabolic action of cortisol is on carbohydrate and protein metabolism</a:t>
            </a:r>
            <a:endParaRPr lang="en-US" sz="26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857006"/>
          </a:xfrm>
        </p:spPr>
        <p:txBody>
          <a:bodyPr>
            <a:normAutofit/>
          </a:bodyPr>
          <a:lstStyle/>
          <a:p>
            <a:pPr algn="ctr"/>
            <a:r>
              <a:rPr lang="sr-Latn-RS" sz="3600" dirty="0"/>
              <a:t>Endocrine system</a:t>
            </a:r>
            <a:endParaRPr lang="en-US" sz="3600" dirty="0"/>
          </a:p>
        </p:txBody>
      </p:sp>
      <p:sp>
        <p:nvSpPr>
          <p:cNvPr id="3" name="Content Placeholder 2"/>
          <p:cNvSpPr>
            <a:spLocks noGrp="1"/>
          </p:cNvSpPr>
          <p:nvPr>
            <p:ph idx="1"/>
          </p:nvPr>
        </p:nvSpPr>
        <p:spPr/>
        <p:txBody>
          <a:bodyPr>
            <a:normAutofit fontScale="92500" lnSpcReduction="10000"/>
          </a:bodyPr>
          <a:lstStyle/>
          <a:p>
            <a:r>
              <a:rPr lang="en-US" dirty="0"/>
              <a:t>Influences metabolic activities via hormones transported in blood </a:t>
            </a:r>
            <a:endParaRPr lang="en-US" dirty="0"/>
          </a:p>
          <a:p>
            <a:r>
              <a:rPr lang="en-US" dirty="0"/>
              <a:t>Response slower but longer lasting than nervous system</a:t>
            </a:r>
            <a:endParaRPr lang="sr-Latn-RS" dirty="0"/>
          </a:p>
          <a:p>
            <a:r>
              <a:rPr lang="en-US" dirty="0">
                <a:solidFill>
                  <a:srgbClr val="C00000"/>
                </a:solidFill>
              </a:rPr>
              <a:t>Hormones</a:t>
            </a:r>
            <a:r>
              <a:rPr lang="en-US" dirty="0"/>
              <a:t> are chemical messengers produced by specialized secretory cells that interact with target cell receptors, initiating a response.</a:t>
            </a:r>
            <a:endParaRPr lang="en-US" dirty="0"/>
          </a:p>
          <a:p>
            <a:r>
              <a:rPr lang="en-US" dirty="0"/>
              <a:t>Endocrinology</a:t>
            </a:r>
            <a:endParaRPr lang="en-US" dirty="0"/>
          </a:p>
          <a:p>
            <a:pPr lvl="1"/>
            <a:r>
              <a:rPr lang="en-US" dirty="0"/>
              <a:t>Study of hormones and endocrine organs</a:t>
            </a:r>
            <a:endParaRPr lang="en-US" dirty="0"/>
          </a:p>
          <a:p>
            <a:r>
              <a:rPr lang="sr-Latn-RS" dirty="0"/>
              <a:t>The word </a:t>
            </a:r>
            <a:r>
              <a:rPr lang="sr-Latn-RS" i="1" dirty="0"/>
              <a:t>hormone</a:t>
            </a:r>
            <a:r>
              <a:rPr lang="sr-Latn-RS" dirty="0"/>
              <a:t> is derived from greek verb „</a:t>
            </a:r>
            <a:r>
              <a:rPr lang="sr-Latn-RS" i="1" dirty="0"/>
              <a:t>horman</a:t>
            </a:r>
            <a:r>
              <a:rPr lang="sr-Latn-RS" dirty="0"/>
              <a:t>“ meaninig „</a:t>
            </a:r>
            <a:r>
              <a:rPr lang="sr-Latn-RS" i="1" dirty="0"/>
              <a:t>to stir ur </a:t>
            </a:r>
            <a:r>
              <a:rPr lang="sr-Latn-RS" dirty="0"/>
              <a:t>or</a:t>
            </a:r>
            <a:r>
              <a:rPr lang="sr-Latn-RS" i="1" dirty="0"/>
              <a:t> excite“</a:t>
            </a:r>
            <a:endParaRPr lang="sr-Latn-RS" i="1" dirty="0"/>
          </a:p>
          <a:p>
            <a:r>
              <a:rPr lang="en-US" dirty="0"/>
              <a:t>Bayliss and Ernest H. Starling discovered secretin, the first hormone, in 1902. They discovered this hormone when they were studying the pancreatic secretion</a:t>
            </a:r>
            <a:endParaRPr 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RS" sz="3600" dirty="0"/>
              <a:t>Cortisol</a:t>
            </a:r>
            <a:endParaRPr lang="en-US" sz="3600" dirty="0"/>
          </a:p>
        </p:txBody>
      </p:sp>
      <p:sp>
        <p:nvSpPr>
          <p:cNvPr id="3" name="Content Placeholder 2"/>
          <p:cNvSpPr>
            <a:spLocks noGrp="1"/>
          </p:cNvSpPr>
          <p:nvPr>
            <p:ph idx="1"/>
          </p:nvPr>
        </p:nvSpPr>
        <p:spPr/>
        <p:txBody>
          <a:bodyPr/>
          <a:lstStyle/>
          <a:p>
            <a:pPr marL="0" indent="0">
              <a:buNone/>
            </a:pPr>
            <a:r>
              <a:rPr lang="sr-Latn-RS" dirty="0"/>
              <a:t>Effects of cortisol:</a:t>
            </a:r>
            <a:endParaRPr lang="sr-Latn-RS" dirty="0"/>
          </a:p>
          <a:p>
            <a:r>
              <a:rPr lang="sr-Latn-RS" sz="2400" dirty="0"/>
              <a:t>Effects on metabolism:</a:t>
            </a:r>
            <a:endParaRPr lang="sr-Latn-RS" sz="2400" dirty="0"/>
          </a:p>
          <a:p>
            <a:pPr lvl="1"/>
            <a:r>
              <a:rPr lang="en-US" dirty="0"/>
              <a:t>increase gluconeogenesis</a:t>
            </a:r>
            <a:endParaRPr lang="sr-Latn-RS" dirty="0"/>
          </a:p>
          <a:p>
            <a:pPr lvl="1"/>
            <a:r>
              <a:rPr lang="sr-Latn-RS" dirty="0"/>
              <a:t>gly</a:t>
            </a:r>
            <a:r>
              <a:rPr lang="en-US" dirty="0" err="1"/>
              <a:t>cogen</a:t>
            </a:r>
            <a:r>
              <a:rPr lang="en-US" dirty="0"/>
              <a:t> synthesis and storage</a:t>
            </a:r>
            <a:endParaRPr lang="sr-Latn-RS" dirty="0"/>
          </a:p>
          <a:p>
            <a:pPr lvl="1"/>
            <a:r>
              <a:rPr lang="en-US" dirty="0"/>
              <a:t>suppressing RNA and protein synthesis</a:t>
            </a:r>
            <a:endParaRPr lang="sr-Latn-RS" dirty="0"/>
          </a:p>
          <a:p>
            <a:pPr lvl="1"/>
            <a:r>
              <a:rPr lang="en-US" dirty="0" err="1"/>
              <a:t>induc</a:t>
            </a:r>
            <a:r>
              <a:rPr lang="sr-Latn-RS" dirty="0"/>
              <a:t>ing</a:t>
            </a:r>
            <a:r>
              <a:rPr lang="en-US" dirty="0"/>
              <a:t> lipogenic genes and adipose endocrine function</a:t>
            </a:r>
            <a:r>
              <a:rPr lang="sr-Latn-RS" dirty="0"/>
              <a:t>, </a:t>
            </a:r>
            <a:r>
              <a:rPr lang="en-US" dirty="0"/>
              <a:t>increase the activity of the genes involved with lipogenesis and lipolysis simultaneously</a:t>
            </a:r>
            <a:endParaRPr lang="sr-Latn-RS" dirty="0"/>
          </a:p>
          <a:p>
            <a:r>
              <a:rPr lang="en-US" sz="2400" dirty="0"/>
              <a:t>weak mineralocorticoid action</a:t>
            </a:r>
            <a:endParaRPr lang="sr-Latn-RS" sz="2400" dirty="0"/>
          </a:p>
          <a:p>
            <a:r>
              <a:rPr lang="sr-Latn-RS" sz="2400" dirty="0"/>
              <a:t>antiinflamatory and immunosupressive effects</a:t>
            </a:r>
            <a:endParaRPr lang="en-US" sz="2400"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37392"/>
            <a:ext cx="10515600" cy="703386"/>
          </a:xfrm>
        </p:spPr>
        <p:txBody>
          <a:bodyPr>
            <a:normAutofit/>
          </a:bodyPr>
          <a:lstStyle/>
          <a:p>
            <a:pPr algn="ctr"/>
            <a:r>
              <a:rPr lang="en-US" sz="3600" dirty="0"/>
              <a:t>Disorders of cortisol secretion</a:t>
            </a:r>
            <a:endParaRPr lang="en-US" sz="3600" dirty="0"/>
          </a:p>
        </p:txBody>
      </p:sp>
      <p:sp>
        <p:nvSpPr>
          <p:cNvPr id="3" name="Content Placeholder 2"/>
          <p:cNvSpPr>
            <a:spLocks noGrp="1"/>
          </p:cNvSpPr>
          <p:nvPr>
            <p:ph sz="half" idx="1"/>
          </p:nvPr>
        </p:nvSpPr>
        <p:spPr/>
        <p:txBody>
          <a:bodyPr>
            <a:normAutofit/>
          </a:bodyPr>
          <a:lstStyle/>
          <a:p>
            <a:r>
              <a:rPr lang="sr-Latn-RS" sz="2400" dirty="0"/>
              <a:t>Adrenal hypofunction may be </a:t>
            </a:r>
            <a:r>
              <a:rPr lang="sr-Latn-RS" sz="2400" dirty="0">
                <a:solidFill>
                  <a:srgbClr val="C00000"/>
                </a:solidFill>
              </a:rPr>
              <a:t>primary</a:t>
            </a:r>
            <a:r>
              <a:rPr lang="sr-Latn-RS" sz="2400" dirty="0"/>
              <a:t> (adrenal pathology) or </a:t>
            </a:r>
            <a:r>
              <a:rPr lang="sr-Latn-RS" sz="2400" dirty="0">
                <a:solidFill>
                  <a:srgbClr val="C00000"/>
                </a:solidFill>
              </a:rPr>
              <a:t>secondary</a:t>
            </a:r>
            <a:r>
              <a:rPr lang="sr-Latn-RS" sz="2400" dirty="0"/>
              <a:t> (lack of ACTH)</a:t>
            </a:r>
            <a:endParaRPr lang="sr-Latn-RS" sz="2400" dirty="0"/>
          </a:p>
          <a:p>
            <a:r>
              <a:rPr lang="en-US" sz="2400" dirty="0"/>
              <a:t>The most common form of adrenal insufficiency follows exogenous glucocorticoid therapy, which exerts negative feedback on the secretion of CRF and ACTH</a:t>
            </a:r>
            <a:endParaRPr lang="sr-Latn-RS" sz="2400" dirty="0"/>
          </a:p>
          <a:p>
            <a:r>
              <a:rPr lang="en-US" sz="2400" dirty="0"/>
              <a:t>Primary adrenocortical insufficiency (also known as “</a:t>
            </a:r>
            <a:r>
              <a:rPr lang="en-US" sz="2400" dirty="0">
                <a:solidFill>
                  <a:srgbClr val="C00000"/>
                </a:solidFill>
              </a:rPr>
              <a:t>Addison’s disease”) </a:t>
            </a:r>
            <a:r>
              <a:rPr lang="en-US" sz="2400" dirty="0"/>
              <a:t>is a failure of the adrenal cortex</a:t>
            </a:r>
            <a:endParaRPr lang="en-US" sz="2400" dirty="0"/>
          </a:p>
        </p:txBody>
      </p:sp>
      <p:pic>
        <p:nvPicPr>
          <p:cNvPr id="6" name="Content Placeholder 5"/>
          <p:cNvPicPr>
            <a:picLocks noGrp="1" noChangeAspect="1"/>
          </p:cNvPicPr>
          <p:nvPr>
            <p:ph sz="half" idx="2"/>
          </p:nvPr>
        </p:nvPicPr>
        <p:blipFill>
          <a:blip r:embed="rId1">
            <a:extLst>
              <a:ext uri="{28A0092B-C50C-407E-A947-70E740481C1C}">
                <a14:useLocalDpi xmlns:a14="http://schemas.microsoft.com/office/drawing/2010/main" val="0"/>
              </a:ext>
            </a:extLst>
          </a:blip>
          <a:stretch>
            <a:fillRect/>
          </a:stretch>
        </p:blipFill>
        <p:spPr>
          <a:xfrm>
            <a:off x="6365631" y="1222434"/>
            <a:ext cx="4633546" cy="5370878"/>
          </a:xfrm>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dirty="0"/>
              <a:t>Adrenal hyperfunction</a:t>
            </a:r>
            <a:endParaRPr lang="en-US" sz="3600" dirty="0"/>
          </a:p>
        </p:txBody>
      </p:sp>
      <p:sp>
        <p:nvSpPr>
          <p:cNvPr id="5" name="Content Placeholder 4"/>
          <p:cNvSpPr>
            <a:spLocks noGrp="1"/>
          </p:cNvSpPr>
          <p:nvPr>
            <p:ph sz="half" idx="1"/>
          </p:nvPr>
        </p:nvSpPr>
        <p:spPr/>
        <p:txBody>
          <a:bodyPr/>
          <a:lstStyle/>
          <a:p>
            <a:r>
              <a:rPr lang="en-US" sz="2400" dirty="0">
                <a:solidFill>
                  <a:srgbClr val="C00000"/>
                </a:solidFill>
              </a:rPr>
              <a:t>Cushing syndrome </a:t>
            </a:r>
            <a:r>
              <a:rPr lang="en-US" sz="2400" dirty="0"/>
              <a:t>is the clinical presentation of hypercortisolism</a:t>
            </a:r>
            <a:endParaRPr lang="sr-Latn-RS" sz="2400" dirty="0"/>
          </a:p>
          <a:p>
            <a:r>
              <a:rPr lang="sr-Latn-RS" sz="2400" dirty="0"/>
              <a:t>Diagnosys of Cushing syndrome</a:t>
            </a:r>
            <a:endParaRPr lang="sr-Latn-RS" sz="2400" dirty="0"/>
          </a:p>
          <a:p>
            <a:pPr lvl="1"/>
            <a:r>
              <a:rPr lang="en-US" sz="2000" dirty="0"/>
              <a:t>24-h urine free cortisol (UFC) is typically used, overcoming the challenge of diurnal variation</a:t>
            </a:r>
            <a:endParaRPr lang="sr-Latn-RS" sz="2000" dirty="0"/>
          </a:p>
          <a:p>
            <a:pPr lvl="1"/>
            <a:r>
              <a:rPr lang="en-US" sz="2000" dirty="0"/>
              <a:t>“overnight dexamethasone suppression test” [ONDST]) leads to suppression of ACTH in normal individuals</a:t>
            </a:r>
            <a:endParaRPr lang="sr-Latn-RS" sz="2000" dirty="0"/>
          </a:p>
          <a:p>
            <a:pPr lvl="1"/>
            <a:r>
              <a:rPr lang="en-US" sz="2000" dirty="0"/>
              <a:t>Measurement of plasma ACTH in the presence of hypercortisolemia is used to determine whether cortisol production is ACTH-driven rather than autonomous</a:t>
            </a:r>
            <a:endParaRPr lang="sr-Latn-RS" sz="2000" dirty="0"/>
          </a:p>
          <a:p>
            <a:endParaRPr lang="en-US" dirty="0"/>
          </a:p>
        </p:txBody>
      </p:sp>
      <p:pic>
        <p:nvPicPr>
          <p:cNvPr id="8" name="Content Placeholder 7"/>
          <p:cNvPicPr>
            <a:picLocks noGrp="1" noChangeAspect="1"/>
          </p:cNvPicPr>
          <p:nvPr>
            <p:ph sz="half" idx="2"/>
          </p:nvPr>
        </p:nvPicPr>
        <p:blipFill>
          <a:blip r:embed="rId1">
            <a:extLst>
              <a:ext uri="{28A0092B-C50C-407E-A947-70E740481C1C}">
                <a14:useLocalDpi xmlns:a14="http://schemas.microsoft.com/office/drawing/2010/main" val="0"/>
              </a:ext>
            </a:extLst>
          </a:blip>
          <a:stretch>
            <a:fillRect/>
          </a:stretch>
        </p:blipFill>
        <p:spPr>
          <a:xfrm>
            <a:off x="6462346" y="1421826"/>
            <a:ext cx="4686299" cy="5313081"/>
          </a:xfrm>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RS" sz="3600" dirty="0"/>
              <a:t>Aldosterone</a:t>
            </a:r>
            <a:endParaRPr lang="en-US" sz="3600" dirty="0"/>
          </a:p>
        </p:txBody>
      </p:sp>
      <p:sp>
        <p:nvSpPr>
          <p:cNvPr id="3" name="Content Placeholder 2"/>
          <p:cNvSpPr>
            <a:spLocks noGrp="1"/>
          </p:cNvSpPr>
          <p:nvPr>
            <p:ph sz="half" idx="1"/>
          </p:nvPr>
        </p:nvSpPr>
        <p:spPr>
          <a:xfrm>
            <a:off x="838200" y="1825625"/>
            <a:ext cx="7658100" cy="4351338"/>
          </a:xfrm>
        </p:spPr>
        <p:txBody>
          <a:bodyPr>
            <a:normAutofit fontScale="92500" lnSpcReduction="10000"/>
          </a:bodyPr>
          <a:lstStyle/>
          <a:p>
            <a:r>
              <a:rPr lang="sr-Latn-RS" sz="2400" dirty="0"/>
              <a:t>Aldosterone is mineralocorticoid that influence water-salt balance of the body</a:t>
            </a:r>
            <a:endParaRPr lang="sr-Latn-RS" sz="2400" dirty="0"/>
          </a:p>
          <a:p>
            <a:r>
              <a:rPr lang="sr-Latn-RS" sz="2400" dirty="0"/>
              <a:t>It’s role is regulation of:</a:t>
            </a:r>
            <a:endParaRPr lang="sr-Latn-RS" sz="2400" dirty="0"/>
          </a:p>
          <a:p>
            <a:pPr lvl="1"/>
            <a:r>
              <a:rPr lang="sr-Latn-RS" sz="2000" dirty="0"/>
              <a:t>Blood volume</a:t>
            </a:r>
            <a:endParaRPr lang="sr-Latn-RS" sz="2000" dirty="0"/>
          </a:p>
          <a:p>
            <a:pPr lvl="1"/>
            <a:r>
              <a:rPr lang="sr-Latn-RS" sz="2000" dirty="0"/>
              <a:t>Blood pressure</a:t>
            </a:r>
            <a:endParaRPr lang="sr-Latn-RS" sz="2000" dirty="0"/>
          </a:p>
          <a:p>
            <a:r>
              <a:rPr lang="sr-Latn-RS" sz="2400" dirty="0"/>
              <a:t>Primary target organ is a kidney</a:t>
            </a:r>
            <a:endParaRPr lang="sr-Latn-RS" sz="2400" dirty="0"/>
          </a:p>
          <a:p>
            <a:r>
              <a:rPr lang="en-US" altLang="en-US" sz="2400" dirty="0"/>
              <a:t>Stimulus for production is low blood pressure</a:t>
            </a:r>
            <a:endParaRPr lang="sr-Latn-RS" sz="2400" dirty="0"/>
          </a:p>
          <a:p>
            <a:pPr>
              <a:buClr>
                <a:srgbClr val="FF0000"/>
              </a:buClr>
            </a:pPr>
            <a:r>
              <a:rPr lang="en-US" altLang="en-US" sz="2400" dirty="0"/>
              <a:t>Increases rate of sodium reabsorption by kidneys increasing sodium blood levels</a:t>
            </a:r>
            <a:endParaRPr lang="en-US" altLang="en-US" sz="2400" dirty="0"/>
          </a:p>
          <a:p>
            <a:pPr>
              <a:buClr>
                <a:srgbClr val="FF0000"/>
              </a:buClr>
            </a:pPr>
            <a:r>
              <a:rPr lang="en-US" altLang="en-US" sz="2400" dirty="0"/>
              <a:t>Increases water reabsorption and therefore blood volume</a:t>
            </a:r>
            <a:endParaRPr lang="sr-Latn-RS" altLang="en-US" sz="2400" dirty="0"/>
          </a:p>
          <a:p>
            <a:pPr>
              <a:buClr>
                <a:srgbClr val="FF0000"/>
              </a:buClr>
            </a:pPr>
            <a:r>
              <a:rPr lang="sr-Latn-RS" altLang="en-US" sz="2400" dirty="0"/>
              <a:t>Increase rate of potassium secretion by kidneys decreasing potassium blood level</a:t>
            </a:r>
            <a:endParaRPr lang="en-US" altLang="en-US" sz="2400" dirty="0"/>
          </a:p>
          <a:p>
            <a:endParaRPr lang="en-US" dirty="0"/>
          </a:p>
        </p:txBody>
      </p:sp>
      <p:pic>
        <p:nvPicPr>
          <p:cNvPr id="8" name="Content Placeholder 7"/>
          <p:cNvPicPr>
            <a:picLocks noGrp="1" noChangeAspect="1"/>
          </p:cNvPicPr>
          <p:nvPr>
            <p:ph sz="half" idx="2"/>
          </p:nvPr>
        </p:nvPicPr>
        <p:blipFill>
          <a:blip r:embed="rId1"/>
          <a:stretch>
            <a:fillRect/>
          </a:stretch>
        </p:blipFill>
        <p:spPr>
          <a:xfrm>
            <a:off x="8496300" y="2572544"/>
            <a:ext cx="2857500" cy="2857500"/>
          </a:xfrm>
          <a:prstGeom prst="rect">
            <a:avLst/>
          </a:prstGeom>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algn="ctr"/>
            <a:r>
              <a:rPr lang="sr-Latn-RS" sz="3600" dirty="0"/>
              <a:t>Aldosterone</a:t>
            </a:r>
            <a:endParaRPr lang="en-US" sz="3600" dirty="0"/>
          </a:p>
        </p:txBody>
      </p:sp>
      <p:sp>
        <p:nvSpPr>
          <p:cNvPr id="6" name="Content Placeholder 5"/>
          <p:cNvSpPr>
            <a:spLocks noGrp="1"/>
          </p:cNvSpPr>
          <p:nvPr>
            <p:ph idx="1"/>
          </p:nvPr>
        </p:nvSpPr>
        <p:spPr/>
        <p:txBody>
          <a:bodyPr/>
          <a:lstStyle/>
          <a:p>
            <a:pPr marL="0" indent="0">
              <a:buNone/>
            </a:pPr>
            <a:r>
              <a:rPr lang="en-US" dirty="0">
                <a:solidFill>
                  <a:srgbClr val="C00000"/>
                </a:solidFill>
              </a:rPr>
              <a:t>Hyperaldosteronism</a:t>
            </a:r>
            <a:endParaRPr lang="sr-Latn-RS" dirty="0">
              <a:solidFill>
                <a:srgbClr val="C00000"/>
              </a:solidFill>
            </a:endParaRPr>
          </a:p>
          <a:p>
            <a:r>
              <a:rPr lang="en-US" dirty="0"/>
              <a:t> </a:t>
            </a:r>
            <a:r>
              <a:rPr lang="en-US" sz="2400" dirty="0"/>
              <a:t>Primary hyperaldosteronism is autonomous hypersecretion of aldosterone (i.e., independent of the renin–angiotensin–aldosterone system</a:t>
            </a:r>
            <a:r>
              <a:rPr lang="sr-Latn-RS" sz="2400" dirty="0"/>
              <a:t>, </a:t>
            </a:r>
            <a:r>
              <a:rPr lang="en-US" sz="2400" dirty="0"/>
              <a:t>resulting in sodium and water retention and suppressed renin production</a:t>
            </a:r>
            <a:endParaRPr lang="sr-Latn-RS" sz="2400" dirty="0"/>
          </a:p>
          <a:p>
            <a:r>
              <a:rPr lang="en-US" sz="2400" dirty="0"/>
              <a:t>In approximately two-thirds of patients, primary hyperaldosteronism is caused by a solitary aldosterone-producing adenoma (Conn’s syndrome); in one-third of patients, it is caused by bilateral diffuse adrenocortical hyperplasia</a:t>
            </a:r>
            <a:endParaRPr lang="en-US" sz="2400"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RS" sz="3600" dirty="0"/>
              <a:t>Epineprine (adrenaline) and norepinephrine (noradrenaline)</a:t>
            </a:r>
            <a:endParaRPr lang="en-US" sz="3600" dirty="0"/>
          </a:p>
        </p:txBody>
      </p:sp>
      <p:sp>
        <p:nvSpPr>
          <p:cNvPr id="3" name="Content Placeholder 2"/>
          <p:cNvSpPr>
            <a:spLocks noGrp="1"/>
          </p:cNvSpPr>
          <p:nvPr>
            <p:ph sz="half" idx="1"/>
          </p:nvPr>
        </p:nvSpPr>
        <p:spPr>
          <a:xfrm>
            <a:off x="838199" y="1825625"/>
            <a:ext cx="8042276" cy="4351338"/>
          </a:xfrm>
        </p:spPr>
        <p:txBody>
          <a:bodyPr>
            <a:normAutofit/>
          </a:bodyPr>
          <a:lstStyle/>
          <a:p>
            <a:r>
              <a:rPr lang="sr-Latn-RS" sz="2400" dirty="0">
                <a:solidFill>
                  <a:srgbClr val="C00000"/>
                </a:solidFill>
              </a:rPr>
              <a:t>Epineprine and norepinephrine </a:t>
            </a:r>
            <a:r>
              <a:rPr lang="sr-Latn-RS" sz="2400" dirty="0"/>
              <a:t>are secreted by adrenal medulla</a:t>
            </a:r>
            <a:endParaRPr lang="sr-Latn-RS" sz="2400" dirty="0"/>
          </a:p>
          <a:p>
            <a:r>
              <a:rPr lang="sr-Latn-RS" sz="2400" dirty="0"/>
              <a:t>Adrenal medulla has</a:t>
            </a:r>
            <a:r>
              <a:rPr lang="en-US" sz="2400" dirty="0"/>
              <a:t> dual nature acting as an endocrine gland and sympathetic ganglion of sympathetic nervous system  </a:t>
            </a:r>
            <a:endParaRPr lang="sr-Latn-RS" sz="2400" dirty="0"/>
          </a:p>
          <a:p>
            <a:r>
              <a:rPr lang="en-US" sz="2400" dirty="0"/>
              <a:t>Innervated by sympathetic preganglionic fibers </a:t>
            </a:r>
            <a:endParaRPr lang="sr-Latn-RS" sz="2400" dirty="0"/>
          </a:p>
          <a:p>
            <a:r>
              <a:rPr lang="en-US" sz="2400" dirty="0"/>
              <a:t>Consists of modified sympathetic postganglionic neurons called chromaffin cells </a:t>
            </a:r>
            <a:endParaRPr lang="sr-Latn-RS" sz="2400" dirty="0"/>
          </a:p>
          <a:p>
            <a:r>
              <a:rPr lang="en-US" sz="2400" dirty="0"/>
              <a:t>When stimulated release catecholamines (epinephrine and norepinephrine) and a trace of dopamine directly into the bloodstream </a:t>
            </a:r>
            <a:endParaRPr lang="en-US" sz="2400" dirty="0"/>
          </a:p>
        </p:txBody>
      </p:sp>
      <p:pic>
        <p:nvPicPr>
          <p:cNvPr id="5" name="Content Placeholder 4"/>
          <p:cNvPicPr>
            <a:picLocks noGrp="1" noChangeAspect="1"/>
          </p:cNvPicPr>
          <p:nvPr>
            <p:ph sz="half" idx="2"/>
          </p:nvPr>
        </p:nvPicPr>
        <p:blipFill>
          <a:blip r:embed="rId1"/>
          <a:stretch>
            <a:fillRect/>
          </a:stretch>
        </p:blipFill>
        <p:spPr>
          <a:xfrm>
            <a:off x="8963637" y="1939364"/>
            <a:ext cx="2473325" cy="1363076"/>
          </a:xfrm>
          <a:prstGeom prst="rect">
            <a:avLst/>
          </a:prstGeom>
        </p:spPr>
      </p:pic>
      <p:pic>
        <p:nvPicPr>
          <p:cNvPr id="6" name="Picture 5"/>
          <p:cNvPicPr>
            <a:picLocks noChangeAspect="1"/>
          </p:cNvPicPr>
          <p:nvPr/>
        </p:nvPicPr>
        <p:blipFill>
          <a:blip r:embed="rId2"/>
          <a:stretch>
            <a:fillRect/>
          </a:stretch>
        </p:blipFill>
        <p:spPr>
          <a:xfrm>
            <a:off x="8937989" y="4078654"/>
            <a:ext cx="2498973" cy="1363076"/>
          </a:xfrm>
          <a:prstGeom prst="rect">
            <a:avLst/>
          </a:prstGeom>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algn="ctr"/>
            <a:r>
              <a:rPr lang="sr-Latn-RS" sz="3600" dirty="0"/>
              <a:t>Cateholamine synthesis</a:t>
            </a:r>
            <a:endParaRPr lang="en-US" sz="3600" dirty="0"/>
          </a:p>
        </p:txBody>
      </p:sp>
      <p:pic>
        <p:nvPicPr>
          <p:cNvPr id="11" name="Content Placeholder 10"/>
          <p:cNvPicPr>
            <a:picLocks noGrp="1" noChangeAspect="1"/>
          </p:cNvPicPr>
          <p:nvPr>
            <p:ph sz="half" idx="1"/>
          </p:nvPr>
        </p:nvPicPr>
        <p:blipFill>
          <a:blip r:embed="rId1">
            <a:extLst>
              <a:ext uri="{28A0092B-C50C-407E-A947-70E740481C1C}">
                <a14:useLocalDpi xmlns:a14="http://schemas.microsoft.com/office/drawing/2010/main" val="0"/>
              </a:ext>
            </a:extLst>
          </a:blip>
          <a:stretch>
            <a:fillRect/>
          </a:stretch>
        </p:blipFill>
        <p:spPr>
          <a:xfrm>
            <a:off x="536618" y="1825625"/>
            <a:ext cx="5783364" cy="4351338"/>
          </a:xfrm>
        </p:spPr>
      </p:pic>
      <p:pic>
        <p:nvPicPr>
          <p:cNvPr id="14" name="Content Placeholder 13"/>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319982" y="1825625"/>
            <a:ext cx="4886036" cy="4351338"/>
          </a:xfrm>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RS" sz="3600" dirty="0"/>
              <a:t>Adrenaline and noradrenaline</a:t>
            </a:r>
            <a:endParaRPr lang="en-US" sz="3600" dirty="0"/>
          </a:p>
        </p:txBody>
      </p:sp>
      <p:sp>
        <p:nvSpPr>
          <p:cNvPr id="3" name="Content Placeholder 2"/>
          <p:cNvSpPr>
            <a:spLocks noGrp="1"/>
          </p:cNvSpPr>
          <p:nvPr>
            <p:ph idx="1"/>
          </p:nvPr>
        </p:nvSpPr>
        <p:spPr/>
        <p:txBody>
          <a:bodyPr>
            <a:normAutofit/>
          </a:bodyPr>
          <a:lstStyle/>
          <a:p>
            <a:r>
              <a:rPr lang="en-US" dirty="0"/>
              <a:t>Noradrenaline and adrenaline are catecholamines.</a:t>
            </a:r>
            <a:endParaRPr lang="en-US" dirty="0"/>
          </a:p>
          <a:p>
            <a:r>
              <a:rPr lang="en-US" dirty="0"/>
              <a:t>Noradrenaline is the main neurotransmitter of the sympathetic nerves in the cardiovascular system.</a:t>
            </a:r>
            <a:endParaRPr lang="en-US" dirty="0"/>
          </a:p>
          <a:p>
            <a:r>
              <a:rPr lang="en-US" dirty="0"/>
              <a:t>Adrenaline is the main hormone secreted by the adrenal medulla.</a:t>
            </a:r>
            <a:endParaRPr lang="en-US" dirty="0"/>
          </a:p>
          <a:p>
            <a:r>
              <a:rPr lang="en-US" dirty="0"/>
              <a:t>The sympathetic noradrenergic system plays major roles in tonic and reflexive changes in cardiovascular tone.</a:t>
            </a:r>
            <a:endParaRPr lang="en-US" dirty="0"/>
          </a:p>
          <a:p>
            <a:r>
              <a:rPr lang="en-US" dirty="0"/>
              <a:t>Adrenaline is a major determinant of responses to metabolic or global challenges to homeostasis.</a:t>
            </a:r>
            <a:endParaRPr lang="en-US" dirty="0"/>
          </a:p>
          <a:p>
            <a:endParaRPr lang="en-US"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RS" sz="3600" dirty="0"/>
              <a:t>Adrenaline and noradrenaline</a:t>
            </a:r>
            <a:endParaRPr lang="en-US" sz="3600" dirty="0"/>
          </a:p>
        </p:txBody>
      </p:sp>
      <p:sp>
        <p:nvSpPr>
          <p:cNvPr id="3" name="Content Placeholder 2"/>
          <p:cNvSpPr>
            <a:spLocks noGrp="1"/>
          </p:cNvSpPr>
          <p:nvPr>
            <p:ph idx="1"/>
          </p:nvPr>
        </p:nvSpPr>
        <p:spPr/>
        <p:txBody>
          <a:bodyPr>
            <a:normAutofit/>
          </a:bodyPr>
          <a:lstStyle/>
          <a:p>
            <a:r>
              <a:rPr lang="en-US" sz="2400" dirty="0"/>
              <a:t>The sympathetic noradrenergic system is active even when the individual is at rest and maintains tonic levels of cardiovascular performance.</a:t>
            </a:r>
            <a:endParaRPr lang="en-US" sz="2400" dirty="0"/>
          </a:p>
          <a:p>
            <a:r>
              <a:rPr lang="en-US" sz="2400" dirty="0"/>
              <a:t>Adrenoceptors in the membranes of effector cells determine the physiological and metabolic effects of catecholamines.</a:t>
            </a:r>
            <a:endParaRPr lang="en-US" sz="2400" dirty="0"/>
          </a:p>
          <a:p>
            <a:r>
              <a:rPr lang="en-US" sz="2400" dirty="0"/>
              <a:t>Beta-adrenoceptors mediate stimulatory effects of catecholamines on the rate and force of the heartbeat; stimulation of vascular alpha-adrenoceptors produces vasoconstriction and increases blood pressure, and stimulation of vascular beta-adrenoceptors – especially beta-2 adrenoceptors in skeletal muscle – produces vasodilation.</a:t>
            </a:r>
            <a:endParaRPr lang="en-US" sz="2400" dirty="0"/>
          </a:p>
          <a:p>
            <a:r>
              <a:rPr lang="en-US" sz="2400" dirty="0"/>
              <a:t>Catecholamines affect cardiovascular functions by actions at adrenoceptors on cardiovascular cells, in the nervous system, and in the kidneys.</a:t>
            </a:r>
            <a:endParaRPr lang="en-US" sz="2400" dirty="0"/>
          </a:p>
          <a:p>
            <a:endParaRPr lang="en-US"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1"/>
          <a:stretch>
            <a:fillRect/>
          </a:stretch>
        </p:blipFill>
        <p:spPr>
          <a:xfrm>
            <a:off x="3207204" y="0"/>
            <a:ext cx="5777591" cy="68580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0171" y="1192211"/>
            <a:ext cx="5315692" cy="5268060"/>
          </a:xfrm>
          <a:prstGeom prst="rect">
            <a:avLst/>
          </a:prstGeom>
        </p:spPr>
      </p:pic>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72200" y="1503485"/>
            <a:ext cx="5342526" cy="5163748"/>
          </a:xfrm>
          <a:prstGeom prst="rect">
            <a:avLst/>
          </a:prstGeom>
        </p:spPr>
      </p:pic>
      <p:sp>
        <p:nvSpPr>
          <p:cNvPr id="9" name="Title 8"/>
          <p:cNvSpPr>
            <a:spLocks noGrp="1"/>
          </p:cNvSpPr>
          <p:nvPr>
            <p:ph type="title"/>
          </p:nvPr>
        </p:nvSpPr>
        <p:spPr>
          <a:xfrm>
            <a:off x="838200" y="365125"/>
            <a:ext cx="10515600" cy="1018929"/>
          </a:xfrm>
        </p:spPr>
        <p:txBody>
          <a:bodyPr>
            <a:normAutofit/>
          </a:bodyPr>
          <a:lstStyle/>
          <a:p>
            <a:r>
              <a:rPr lang="sr-Latn-RS" dirty="0">
                <a:solidFill>
                  <a:srgbClr val="C00000"/>
                </a:solidFill>
              </a:rPr>
              <a:t>          Glands			         Hormones</a:t>
            </a:r>
            <a:endParaRPr lang="en-US" dirty="0">
              <a:solidFill>
                <a:srgbClr val="C00000"/>
              </a:solidFill>
            </a:endParaRPr>
          </a:p>
        </p:txBody>
      </p:sp>
      <p:sp>
        <p:nvSpPr>
          <p:cNvPr id="10" name="Content Placeholder 9"/>
          <p:cNvSpPr>
            <a:spLocks noGrp="1"/>
          </p:cNvSpPr>
          <p:nvPr>
            <p:ph sz="half" idx="1"/>
          </p:nvPr>
        </p:nvSpPr>
        <p:spPr>
          <a:xfrm>
            <a:off x="950369" y="1746494"/>
            <a:ext cx="5181600" cy="4351338"/>
          </a:xfrm>
        </p:spPr>
        <p:txBody>
          <a:bodyPr/>
          <a:lstStyle/>
          <a:p>
            <a:pPr marL="0" indent="0">
              <a:buNone/>
            </a:pPr>
            <a:r>
              <a:rPr lang="sr-Latn-RS" dirty="0"/>
              <a:t> </a:t>
            </a:r>
            <a:endParaRPr lang="en-US" dirty="0"/>
          </a:p>
        </p:txBody>
      </p:sp>
      <p:sp>
        <p:nvSpPr>
          <p:cNvPr id="11" name="Content Placeholder 10"/>
          <p:cNvSpPr>
            <a:spLocks noGrp="1"/>
          </p:cNvSpPr>
          <p:nvPr>
            <p:ph sz="half" idx="2"/>
          </p:nvPr>
        </p:nvSpPr>
        <p:spPr>
          <a:xfrm>
            <a:off x="6252663" y="1650572"/>
            <a:ext cx="5181600" cy="4351338"/>
          </a:xfrm>
        </p:spPr>
        <p:txBody>
          <a:bodyPr/>
          <a:lstStyle/>
          <a:p>
            <a:pPr marL="0" indent="0">
              <a:buNone/>
            </a:pPr>
            <a:r>
              <a:rPr lang="sr-Latn-RS" dirty="0"/>
              <a:t> </a:t>
            </a:r>
            <a:endParaRPr 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838200" y="87924"/>
            <a:ext cx="10515600" cy="913424"/>
          </a:xfrm>
        </p:spPr>
        <p:txBody>
          <a:bodyPr>
            <a:normAutofit/>
          </a:bodyPr>
          <a:lstStyle/>
          <a:p>
            <a:pPr algn="ctr"/>
            <a:r>
              <a:rPr lang="sr-Latn-RS" sz="3600" dirty="0"/>
              <a:t>Pheochromocytoma</a:t>
            </a:r>
            <a:endParaRPr lang="en-US" sz="3600" dirty="0"/>
          </a:p>
        </p:txBody>
      </p:sp>
      <p:sp>
        <p:nvSpPr>
          <p:cNvPr id="3" name="Content Placeholder 2"/>
          <p:cNvSpPr>
            <a:spLocks noGrp="1"/>
          </p:cNvSpPr>
          <p:nvPr>
            <p:ph idx="1"/>
          </p:nvPr>
        </p:nvSpPr>
        <p:spPr>
          <a:xfrm>
            <a:off x="800100" y="1134208"/>
            <a:ext cx="10515600" cy="5635868"/>
          </a:xfrm>
        </p:spPr>
        <p:txBody>
          <a:bodyPr>
            <a:normAutofit lnSpcReduction="10000"/>
          </a:bodyPr>
          <a:lstStyle/>
          <a:p>
            <a:pPr marL="0" indent="0">
              <a:buNone/>
            </a:pPr>
            <a:r>
              <a:rPr lang="sr-Latn-RS" altLang="en-US" sz="2400" dirty="0">
                <a:latin typeface="Arial" panose="020B0604020202020204" pitchFamily="34" charset="0"/>
              </a:rPr>
              <a:t>Pheochromocytoma is a catecholamine-secreting tumor of chromafin cells, usualy in adrenal medula</a:t>
            </a:r>
            <a:endParaRPr lang="sr-Latn-RS" altLang="en-US" sz="2400" dirty="0">
              <a:latin typeface="Arial" panose="020B0604020202020204" pitchFamily="34" charset="0"/>
            </a:endParaRPr>
          </a:p>
          <a:p>
            <a:pPr marL="0" indent="0">
              <a:buNone/>
            </a:pPr>
            <a:endParaRPr lang="sr-Latn-RS" altLang="en-US" sz="2400" dirty="0">
              <a:latin typeface="Arial" panose="020B0604020202020204" pitchFamily="34" charset="0"/>
            </a:endParaRPr>
          </a:p>
          <a:p>
            <a:pPr marL="0" indent="0">
              <a:buNone/>
            </a:pPr>
            <a:r>
              <a:rPr lang="sr-Latn-RS" altLang="en-US" sz="2400" dirty="0">
                <a:latin typeface="Arial" panose="020B0604020202020204" pitchFamily="34" charset="0"/>
              </a:rPr>
              <a:t>Symptoms and signs of pheochromocytoma:</a:t>
            </a:r>
            <a:endParaRPr lang="sr-Latn-RS" altLang="en-US" sz="2400" dirty="0">
              <a:latin typeface="Arial" panose="020B0604020202020204" pitchFamily="34" charset="0"/>
            </a:endParaRPr>
          </a:p>
          <a:p>
            <a:pPr>
              <a:buFontTx/>
              <a:buChar char="•"/>
            </a:pPr>
            <a:endParaRPr lang="sr-Latn-RS" altLang="en-US" sz="2400" dirty="0">
              <a:latin typeface="Arial" panose="020B0604020202020204" pitchFamily="34" charset="0"/>
            </a:endParaRPr>
          </a:p>
          <a:p>
            <a:pPr>
              <a:buFontTx/>
              <a:buChar char="•"/>
            </a:pPr>
            <a:r>
              <a:rPr lang="en-US" altLang="en-US" sz="2400" dirty="0">
                <a:latin typeface="Arial" panose="020B0604020202020204" pitchFamily="34" charset="0"/>
              </a:rPr>
              <a:t>resistant hypertension (95%)</a:t>
            </a:r>
            <a:endParaRPr lang="en-US" altLang="en-US" sz="2400" dirty="0">
              <a:latin typeface="Arial" panose="020B0604020202020204" pitchFamily="34" charset="0"/>
            </a:endParaRPr>
          </a:p>
          <a:p>
            <a:pPr>
              <a:buFontTx/>
              <a:buChar char="•"/>
            </a:pPr>
            <a:r>
              <a:rPr lang="en-US" altLang="en-US" sz="2400" dirty="0">
                <a:latin typeface="Arial" panose="020B0604020202020204" pitchFamily="34" charset="0"/>
              </a:rPr>
              <a:t> headache</a:t>
            </a:r>
            <a:endParaRPr lang="en-US" altLang="en-US" sz="2400" dirty="0">
              <a:latin typeface="Arial" panose="020B0604020202020204" pitchFamily="34" charset="0"/>
            </a:endParaRPr>
          </a:p>
          <a:p>
            <a:pPr>
              <a:buFontTx/>
              <a:buChar char="•"/>
            </a:pPr>
            <a:r>
              <a:rPr lang="en-US" altLang="en-US" sz="2400" dirty="0">
                <a:latin typeface="Arial" panose="020B0604020202020204" pitchFamily="34" charset="0"/>
              </a:rPr>
              <a:t> sweating</a:t>
            </a:r>
            <a:endParaRPr lang="en-US" altLang="en-US" sz="2400" dirty="0">
              <a:latin typeface="Arial" panose="020B0604020202020204" pitchFamily="34" charset="0"/>
            </a:endParaRPr>
          </a:p>
          <a:p>
            <a:pPr>
              <a:buFontTx/>
              <a:buChar char="•"/>
            </a:pPr>
            <a:r>
              <a:rPr lang="en-US" altLang="en-US" sz="2400" dirty="0">
                <a:latin typeface="Arial" panose="020B0604020202020204" pitchFamily="34" charset="0"/>
              </a:rPr>
              <a:t> palpitations</a:t>
            </a:r>
            <a:endParaRPr lang="en-US" altLang="en-US" sz="2400" dirty="0">
              <a:latin typeface="Arial" panose="020B0604020202020204" pitchFamily="34" charset="0"/>
            </a:endParaRPr>
          </a:p>
          <a:p>
            <a:pPr>
              <a:buFontTx/>
              <a:buChar char="•"/>
            </a:pPr>
            <a:r>
              <a:rPr lang="en-US" altLang="en-US" sz="2400" dirty="0">
                <a:latin typeface="Arial" panose="020B0604020202020204" pitchFamily="34" charset="0"/>
              </a:rPr>
              <a:t> chest pain</a:t>
            </a:r>
            <a:endParaRPr lang="en-US" altLang="en-US" sz="2400" dirty="0">
              <a:latin typeface="Arial" panose="020B0604020202020204" pitchFamily="34" charset="0"/>
            </a:endParaRPr>
          </a:p>
          <a:p>
            <a:pPr>
              <a:buFontTx/>
              <a:buChar char="•"/>
            </a:pPr>
            <a:r>
              <a:rPr lang="en-US" altLang="en-US" sz="2400" dirty="0">
                <a:latin typeface="Arial" panose="020B0604020202020204" pitchFamily="34" charset="0"/>
              </a:rPr>
              <a:t> anxiety</a:t>
            </a:r>
            <a:endParaRPr lang="en-US" altLang="en-US" sz="2400" dirty="0">
              <a:latin typeface="Arial" panose="020B0604020202020204" pitchFamily="34" charset="0"/>
            </a:endParaRPr>
          </a:p>
          <a:p>
            <a:pPr>
              <a:buFontTx/>
              <a:buChar char="•"/>
            </a:pPr>
            <a:r>
              <a:rPr lang="en-US" altLang="en-US" sz="2400" dirty="0">
                <a:latin typeface="Arial" panose="020B0604020202020204" pitchFamily="34" charset="0"/>
              </a:rPr>
              <a:t> glucose intolerance</a:t>
            </a:r>
            <a:endParaRPr lang="en-US" altLang="en-US" sz="2400" dirty="0">
              <a:latin typeface="Arial" panose="020B0604020202020204" pitchFamily="34" charset="0"/>
            </a:endParaRPr>
          </a:p>
          <a:p>
            <a:pPr>
              <a:buFontTx/>
              <a:buChar char="•"/>
            </a:pPr>
            <a:r>
              <a:rPr lang="en-US" altLang="en-US" sz="2400" dirty="0">
                <a:latin typeface="Arial" panose="020B0604020202020204" pitchFamily="34" charset="0"/>
              </a:rPr>
              <a:t> increased metabolic rate</a:t>
            </a:r>
            <a:endParaRPr lang="en-CA" altLang="en-US" sz="2400" dirty="0">
              <a:latin typeface="Arial" panose="020B0604020202020204" pitchFamily="34" charset="0"/>
            </a:endParaRPr>
          </a:p>
          <a:p>
            <a:endParaRPr lang="en-US" dirty="0"/>
          </a:p>
        </p:txBody>
      </p:sp>
      <p:sp>
        <p:nvSpPr>
          <p:cNvPr id="13" name="Content Placeholder 12"/>
          <p:cNvSpPr>
            <a:spLocks noGrp="1"/>
          </p:cNvSpPr>
          <p:nvPr>
            <p:ph sz="half" idx="4294967295"/>
          </p:nvPr>
        </p:nvSpPr>
        <p:spPr>
          <a:xfrm>
            <a:off x="6096000" y="861646"/>
            <a:ext cx="6096000" cy="6057900"/>
          </a:xfrm>
        </p:spPr>
        <p:txBody>
          <a:bodyPr>
            <a:normAutofit/>
          </a:bodyPr>
          <a:lstStyle/>
          <a:p>
            <a:pPr marL="0" indent="0">
              <a:buNone/>
            </a:pPr>
            <a:endParaRPr lang="sr-Latn-RS" dirty="0"/>
          </a:p>
          <a:p>
            <a:pPr marL="0" indent="0">
              <a:buNone/>
            </a:pPr>
            <a:endParaRPr lang="sr-Latn-RS" dirty="0"/>
          </a:p>
          <a:p>
            <a:pPr marL="0" indent="0">
              <a:buNone/>
            </a:pPr>
            <a:endParaRPr lang="sr-Latn-RS" dirty="0"/>
          </a:p>
          <a:p>
            <a:pPr marL="0" indent="0">
              <a:buNone/>
            </a:pPr>
            <a:endParaRPr lang="sr-Latn-RS" dirty="0"/>
          </a:p>
          <a:p>
            <a:pPr marL="0" indent="0">
              <a:buNone/>
            </a:pPr>
            <a:endParaRPr lang="sr-Latn-RS" dirty="0"/>
          </a:p>
          <a:p>
            <a:pPr marL="0" indent="0">
              <a:buNone/>
            </a:pPr>
            <a:r>
              <a:rPr lang="sr-Latn-RS" dirty="0"/>
              <a:t>classical triad</a:t>
            </a:r>
            <a:endParaRPr lang="en-US" dirty="0"/>
          </a:p>
        </p:txBody>
      </p:sp>
      <p:cxnSp>
        <p:nvCxnSpPr>
          <p:cNvPr id="5" name="Straight Connector 4"/>
          <p:cNvCxnSpPr/>
          <p:nvPr/>
        </p:nvCxnSpPr>
        <p:spPr>
          <a:xfrm flipV="1">
            <a:off x="2661138" y="3666392"/>
            <a:ext cx="3434862" cy="46770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V="1">
            <a:off x="2661138" y="3666392"/>
            <a:ext cx="3357197" cy="7033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124449" y="3270739"/>
            <a:ext cx="888024" cy="40444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RS" sz="3600" dirty="0"/>
              <a:t>Hypotalamo-pituitary-gonadal axis</a:t>
            </a:r>
            <a:endParaRPr lang="en-US" sz="3600" dirty="0"/>
          </a:p>
        </p:txBody>
      </p:sp>
      <p:sp>
        <p:nvSpPr>
          <p:cNvPr id="3" name="Content Placeholder 2"/>
          <p:cNvSpPr>
            <a:spLocks noGrp="1"/>
          </p:cNvSpPr>
          <p:nvPr>
            <p:ph idx="1"/>
          </p:nvPr>
        </p:nvSpPr>
        <p:spPr/>
        <p:txBody>
          <a:bodyPr/>
          <a:lstStyle/>
          <a:p>
            <a:r>
              <a:rPr lang="en-US" dirty="0">
                <a:solidFill>
                  <a:srgbClr val="C00000"/>
                </a:solidFill>
              </a:rPr>
              <a:t>Gonadotropin-releasing hormone (GnRH) </a:t>
            </a:r>
            <a:r>
              <a:rPr lang="en-US" dirty="0"/>
              <a:t>is a decapeptide synthesized </a:t>
            </a:r>
            <a:r>
              <a:rPr lang="sr-Latn-RS" dirty="0"/>
              <a:t>in </a:t>
            </a:r>
            <a:r>
              <a:rPr lang="en-US" dirty="0"/>
              <a:t>hypothalamus and is essential for secretion of FSH and LH</a:t>
            </a:r>
            <a:endParaRPr lang="sr-Latn-RS" dirty="0"/>
          </a:p>
          <a:p>
            <a:r>
              <a:rPr lang="en-US" dirty="0"/>
              <a:t>The pituitary gland produces the </a:t>
            </a:r>
            <a:r>
              <a:rPr lang="en-US" dirty="0">
                <a:solidFill>
                  <a:srgbClr val="C00000"/>
                </a:solidFill>
              </a:rPr>
              <a:t>gonadotropins FSH and LH</a:t>
            </a:r>
            <a:r>
              <a:rPr lang="en-US" dirty="0"/>
              <a:t>, critical to gonadal reproductive function in both males and females</a:t>
            </a:r>
            <a:endParaRPr lang="sr-Latn-RS" dirty="0"/>
          </a:p>
          <a:p>
            <a:r>
              <a:rPr lang="en-US" dirty="0"/>
              <a:t>FSH and LH (together with TSH and </a:t>
            </a:r>
            <a:r>
              <a:rPr lang="en-US" dirty="0" err="1"/>
              <a:t>hCG</a:t>
            </a:r>
            <a:r>
              <a:rPr lang="en-US" dirty="0"/>
              <a:t>) are glycoprotein hormones that are composed of non-covalently-bound peptide α- and β-subunits. </a:t>
            </a:r>
            <a:r>
              <a:rPr lang="el-GR" dirty="0"/>
              <a:t>α</a:t>
            </a:r>
            <a:r>
              <a:rPr lang="sr-Latn-RS" dirty="0"/>
              <a:t>- subunit is identical, while </a:t>
            </a:r>
            <a:r>
              <a:rPr lang="el-GR" dirty="0"/>
              <a:t>β-</a:t>
            </a:r>
            <a:r>
              <a:rPr lang="en-US" dirty="0"/>
              <a:t>subunit</a:t>
            </a:r>
            <a:r>
              <a:rPr lang="sr-Latn-RS" dirty="0"/>
              <a:t> is </a:t>
            </a:r>
            <a:r>
              <a:rPr lang="en-US" dirty="0"/>
              <a:t>a hormone-specific </a:t>
            </a:r>
            <a:endParaRPr lang="en-US"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RS" sz="2400" dirty="0"/>
              <a:t>Control of hypotalamo-pituitary-gonadal axis</a:t>
            </a:r>
            <a:endParaRPr lang="en-US" sz="2400" dirty="0"/>
          </a:p>
        </p:txBody>
      </p:sp>
      <p:pic>
        <p:nvPicPr>
          <p:cNvPr id="8" name="Content Placeholder 7"/>
          <p:cNvPicPr>
            <a:picLocks noGrp="1" noChangeAspect="1"/>
          </p:cNvPicPr>
          <p:nvPr>
            <p:ph idx="1"/>
          </p:nvPr>
        </p:nvPicPr>
        <p:blipFill>
          <a:blip r:embed="rId1">
            <a:extLst>
              <a:ext uri="{28A0092B-C50C-407E-A947-70E740481C1C}">
                <a14:useLocalDpi xmlns:a14="http://schemas.microsoft.com/office/drawing/2010/main" val="0"/>
              </a:ext>
            </a:extLst>
          </a:blip>
          <a:stretch>
            <a:fillRect/>
          </a:stretch>
        </p:blipFill>
        <p:spPr>
          <a:xfrm>
            <a:off x="2942395" y="1825625"/>
            <a:ext cx="6307210" cy="4351338"/>
          </a:xfrm>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00669"/>
            <a:ext cx="10515600" cy="746619"/>
          </a:xfrm>
        </p:spPr>
        <p:txBody>
          <a:bodyPr>
            <a:normAutofit/>
          </a:bodyPr>
          <a:lstStyle/>
          <a:p>
            <a:pPr algn="ctr"/>
            <a:r>
              <a:rPr lang="en-US" sz="3600" dirty="0"/>
              <a:t>Androgens</a:t>
            </a:r>
            <a:endParaRPr lang="en-US" sz="3600" dirty="0"/>
          </a:p>
        </p:txBody>
      </p:sp>
      <p:sp>
        <p:nvSpPr>
          <p:cNvPr id="3" name="Content Placeholder 2"/>
          <p:cNvSpPr>
            <a:spLocks noGrp="1"/>
          </p:cNvSpPr>
          <p:nvPr>
            <p:ph idx="1"/>
          </p:nvPr>
        </p:nvSpPr>
        <p:spPr>
          <a:xfrm>
            <a:off x="838200" y="947956"/>
            <a:ext cx="10515600" cy="5229007"/>
          </a:xfrm>
        </p:spPr>
        <p:txBody>
          <a:bodyPr>
            <a:normAutofit/>
          </a:bodyPr>
          <a:lstStyle/>
          <a:p>
            <a:r>
              <a:rPr lang="en-US" sz="2400" dirty="0"/>
              <a:t>Testosterone is an anabolic hormone and increases muscle mass by stimulating protein synthesis</a:t>
            </a:r>
            <a:endParaRPr lang="en-US" sz="2400" dirty="0"/>
          </a:p>
        </p:txBody>
      </p:sp>
      <p:pic>
        <p:nvPicPr>
          <p:cNvPr id="5" name="Picture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795244" y="1756208"/>
            <a:ext cx="7919169" cy="4325301"/>
          </a:xfrm>
          <a:prstGeom prst="rect">
            <a:avLst/>
          </a:prstGeom>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375513" y="128127"/>
            <a:ext cx="4467849" cy="6601746"/>
          </a:xfrm>
          <a:prstGeom prst="rect">
            <a:avLst/>
          </a:prstGeom>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RS" sz="3600" dirty="0"/>
              <a:t>Estrogenes and progesterone</a:t>
            </a:r>
            <a:endParaRPr lang="en-US" sz="3600" dirty="0"/>
          </a:p>
        </p:txBody>
      </p:sp>
      <p:sp>
        <p:nvSpPr>
          <p:cNvPr id="3" name="Content Placeholder 2"/>
          <p:cNvSpPr>
            <a:spLocks noGrp="1"/>
          </p:cNvSpPr>
          <p:nvPr>
            <p:ph idx="1"/>
          </p:nvPr>
        </p:nvSpPr>
        <p:spPr/>
        <p:txBody>
          <a:bodyPr/>
          <a:lstStyle/>
          <a:p>
            <a:r>
              <a:rPr lang="en-US" dirty="0"/>
              <a:t>Aside from their role in the menstrual cycle, the female sex steroids have additional roles</a:t>
            </a:r>
            <a:endParaRPr lang="sr-Latn-RS" dirty="0"/>
          </a:p>
          <a:p>
            <a:r>
              <a:rPr lang="sr-Latn-RS" dirty="0"/>
              <a:t>Estrogene </a:t>
            </a:r>
            <a:r>
              <a:rPr lang="en-US" dirty="0"/>
              <a:t>promotes the development of some female secondary sexual characteristics, and in the adult female, both estrogen and progesterone support breast function</a:t>
            </a:r>
            <a:endParaRPr lang="sr-Latn-RS" dirty="0"/>
          </a:p>
          <a:p>
            <a:r>
              <a:rPr lang="en-US" dirty="0"/>
              <a:t>Progesterone is responsible for the rise in body temperature during the luteal phase of the menstrual cycle</a:t>
            </a:r>
            <a:endParaRPr lang="en-US"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RS" sz="3600" dirty="0"/>
              <a:t>Endocrine pancreas</a:t>
            </a:r>
            <a:endParaRPr lang="en-US" sz="3600" dirty="0"/>
          </a:p>
        </p:txBody>
      </p:sp>
      <p:pic>
        <p:nvPicPr>
          <p:cNvPr id="4" name="Content Placeholder 3"/>
          <p:cNvPicPr>
            <a:picLocks noGrp="1" noChangeAspect="1"/>
          </p:cNvPicPr>
          <p:nvPr>
            <p:ph idx="1"/>
          </p:nvPr>
        </p:nvPicPr>
        <p:blipFill>
          <a:blip r:embed="rId1"/>
          <a:stretch>
            <a:fillRect/>
          </a:stretch>
        </p:blipFill>
        <p:spPr>
          <a:xfrm>
            <a:off x="1493240" y="2284527"/>
            <a:ext cx="8330926" cy="3638101"/>
          </a:xfrm>
          <a:prstGeom prst="rect">
            <a:avLst/>
          </a:prstGeom>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pPr algn="ctr"/>
            <a:r>
              <a:rPr lang="sr-Latn-RS" sz="3600" dirty="0"/>
              <a:t>Insulin</a:t>
            </a:r>
            <a:endParaRPr lang="en-US" sz="3600" dirty="0"/>
          </a:p>
        </p:txBody>
      </p:sp>
      <p:sp>
        <p:nvSpPr>
          <p:cNvPr id="5" name="Content Placeholder 4"/>
          <p:cNvSpPr>
            <a:spLocks noGrp="1"/>
          </p:cNvSpPr>
          <p:nvPr>
            <p:ph sz="half" idx="1"/>
          </p:nvPr>
        </p:nvSpPr>
        <p:spPr/>
        <p:txBody>
          <a:bodyPr>
            <a:normAutofit/>
          </a:bodyPr>
          <a:lstStyle/>
          <a:p>
            <a:endParaRPr lang="sr-Latn-RS" altLang="en-US" sz="2400" dirty="0">
              <a:ea typeface="MS PGothic" panose="020B0600070205080204" pitchFamily="34" charset="-128"/>
            </a:endParaRPr>
          </a:p>
          <a:p>
            <a:endParaRPr lang="sr-Latn-RS" altLang="en-US" sz="2400" dirty="0">
              <a:ea typeface="MS PGothic" panose="020B0600070205080204" pitchFamily="34" charset="-128"/>
            </a:endParaRPr>
          </a:p>
          <a:p>
            <a:r>
              <a:rPr lang="en-US" altLang="en-US" sz="2400" dirty="0">
                <a:ea typeface="MS PGothic" panose="020B0600070205080204" pitchFamily="34" charset="-128"/>
              </a:rPr>
              <a:t>Insulin is a polypeptide hormone, composed of two chains (A and B)</a:t>
            </a:r>
            <a:endParaRPr lang="en-US" altLang="en-US" sz="2400" dirty="0">
              <a:ea typeface="MS PGothic" panose="020B0600070205080204" pitchFamily="34" charset="-128"/>
            </a:endParaRPr>
          </a:p>
          <a:p>
            <a:r>
              <a:rPr lang="sr-Latn-RS" altLang="en-US" sz="2400" dirty="0">
                <a:ea typeface="MS PGothic" panose="020B0600070205080204" pitchFamily="34" charset="-128"/>
              </a:rPr>
              <a:t>Both</a:t>
            </a:r>
            <a:r>
              <a:rPr lang="en-US" altLang="en-US" sz="2400" dirty="0">
                <a:ea typeface="MS PGothic" panose="020B0600070205080204" pitchFamily="34" charset="-128"/>
              </a:rPr>
              <a:t> chains are derived from proinsulin, a prohormone.</a:t>
            </a:r>
            <a:endParaRPr lang="en-US" altLang="en-US" sz="2400" dirty="0">
              <a:ea typeface="MS PGothic" panose="020B0600070205080204" pitchFamily="34" charset="-128"/>
            </a:endParaRPr>
          </a:p>
          <a:p>
            <a:r>
              <a:rPr lang="en-US" altLang="en-US" sz="2400" dirty="0">
                <a:ea typeface="MS PGothic" panose="020B0600070205080204" pitchFamily="34" charset="-128"/>
              </a:rPr>
              <a:t>The two chains are joined by disulfide bonds</a:t>
            </a:r>
            <a:endParaRPr lang="sr-Latn-RS" altLang="en-US" sz="2400" dirty="0">
              <a:ea typeface="MS PGothic" panose="020B0600070205080204" pitchFamily="34" charset="-128"/>
            </a:endParaRPr>
          </a:p>
          <a:p>
            <a:endParaRPr lang="sr-Latn-RS" altLang="en-US" sz="2400" dirty="0">
              <a:ea typeface="MS PGothic" panose="020B0600070205080204" pitchFamily="34" charset="-128"/>
            </a:endParaRPr>
          </a:p>
          <a:p>
            <a:endParaRPr lang="en-US" sz="2400" dirty="0"/>
          </a:p>
        </p:txBody>
      </p:sp>
      <p:pic>
        <p:nvPicPr>
          <p:cNvPr id="8" name="Content Placeholder 7"/>
          <p:cNvPicPr>
            <a:picLocks noGrp="1" noChangeAspect="1"/>
          </p:cNvPicPr>
          <p:nvPr>
            <p:ph sz="half" idx="2"/>
          </p:nvPr>
        </p:nvPicPr>
        <p:blipFill>
          <a:blip r:embed="rId1">
            <a:extLst>
              <a:ext uri="{28A0092B-C50C-407E-A947-70E740481C1C}">
                <a14:useLocalDpi xmlns:a14="http://schemas.microsoft.com/office/drawing/2010/main" val="0"/>
              </a:ext>
            </a:extLst>
          </a:blip>
          <a:stretch>
            <a:fillRect/>
          </a:stretch>
        </p:blipFill>
        <p:spPr>
          <a:xfrm>
            <a:off x="6172200" y="1825624"/>
            <a:ext cx="5181600" cy="4289949"/>
          </a:xfrm>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sr-Latn-RS" dirty="0"/>
              <a:t>Insulin</a:t>
            </a:r>
            <a:endParaRPr lang="en-US" dirty="0"/>
          </a:p>
        </p:txBody>
      </p:sp>
      <p:sp>
        <p:nvSpPr>
          <p:cNvPr id="3" name="Content Placeholder 2"/>
          <p:cNvSpPr>
            <a:spLocks noGrp="1"/>
          </p:cNvSpPr>
          <p:nvPr>
            <p:ph idx="1"/>
          </p:nvPr>
        </p:nvSpPr>
        <p:spPr/>
        <p:txBody>
          <a:bodyPr>
            <a:normAutofit fontScale="92500"/>
          </a:bodyPr>
          <a:lstStyle/>
          <a:p>
            <a:pPr>
              <a:buSzPct val="75000"/>
            </a:pPr>
            <a:r>
              <a:rPr lang="en-US" altLang="en-US" dirty="0"/>
              <a:t>Acts on tissues (especially liver, skeletal muscle, adipose) to increase uptake of glucose and amino acids.</a:t>
            </a:r>
            <a:endParaRPr lang="en-US" altLang="en-US" dirty="0"/>
          </a:p>
          <a:p>
            <a:pPr lvl="1">
              <a:buSzPct val="75000"/>
            </a:pPr>
            <a:r>
              <a:rPr lang="en-US" altLang="en-US" dirty="0"/>
              <a:t>without insulin, most tissues do not take in glucose and amino acids well (except brain)</a:t>
            </a:r>
            <a:endParaRPr lang="en-US" altLang="en-US" dirty="0"/>
          </a:p>
          <a:p>
            <a:pPr>
              <a:buSzPct val="75000"/>
            </a:pPr>
            <a:endParaRPr lang="en-US" altLang="en-US" sz="1400" dirty="0"/>
          </a:p>
          <a:p>
            <a:pPr>
              <a:buSzPct val="75000"/>
            </a:pPr>
            <a:r>
              <a:rPr lang="en-US" altLang="en-US" dirty="0"/>
              <a:t>Increases glycogen production (glucose storage) in the liver and muscle.</a:t>
            </a:r>
            <a:endParaRPr lang="en-US" altLang="en-US" dirty="0"/>
          </a:p>
          <a:p>
            <a:pPr>
              <a:buSzPct val="75000"/>
            </a:pPr>
            <a:endParaRPr lang="en-US" altLang="en-US" sz="1400" dirty="0"/>
          </a:p>
          <a:p>
            <a:pPr>
              <a:buSzPct val="75000"/>
            </a:pPr>
            <a:r>
              <a:rPr lang="en-US" altLang="en-US" dirty="0"/>
              <a:t>Stimulates lipid synthesis from free fatty acids and triglycerides in adipose tissue.</a:t>
            </a:r>
            <a:endParaRPr lang="en-US" altLang="en-US" dirty="0"/>
          </a:p>
          <a:p>
            <a:pPr>
              <a:buSzPct val="75000"/>
            </a:pPr>
            <a:endParaRPr lang="en-US" altLang="en-US" sz="1400" dirty="0"/>
          </a:p>
          <a:p>
            <a:pPr>
              <a:buSzPct val="75000"/>
            </a:pPr>
            <a:r>
              <a:rPr lang="en-US" altLang="en-US" dirty="0"/>
              <a:t>Also stimulates potassium uptake by cells (role in potassium homeostasis).</a:t>
            </a:r>
            <a:endParaRPr lang="en-US" altLang="en-US" dirty="0"/>
          </a:p>
          <a:p>
            <a:endParaRPr lang="en-US"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RS" sz="3600" dirty="0"/>
              <a:t>Insulin</a:t>
            </a:r>
            <a:endParaRPr lang="en-US" sz="3600" dirty="0"/>
          </a:p>
        </p:txBody>
      </p:sp>
      <p:sp>
        <p:nvSpPr>
          <p:cNvPr id="3" name="Content Placeholder 2"/>
          <p:cNvSpPr>
            <a:spLocks noGrp="1"/>
          </p:cNvSpPr>
          <p:nvPr>
            <p:ph idx="1"/>
          </p:nvPr>
        </p:nvSpPr>
        <p:spPr/>
        <p:txBody>
          <a:bodyPr/>
          <a:lstStyle/>
          <a:p>
            <a:pPr marL="0" indent="0">
              <a:buNone/>
            </a:pPr>
            <a:r>
              <a:rPr lang="sr-Latn-RS" altLang="en-US" sz="2400" dirty="0">
                <a:latin typeface="Arial" panose="020B0604020202020204" pitchFamily="34" charset="0"/>
              </a:rPr>
              <a:t>Efects on glucose metabolism</a:t>
            </a:r>
            <a:endParaRPr lang="sr-Latn-RS" altLang="en-US" sz="2400" dirty="0">
              <a:latin typeface="Arial" panose="020B0604020202020204" pitchFamily="34" charset="0"/>
            </a:endParaRPr>
          </a:p>
          <a:p>
            <a:pPr lvl="1"/>
            <a:r>
              <a:rPr lang="en-US" altLang="en-US" dirty="0">
                <a:latin typeface="Arial" panose="020B0604020202020204" pitchFamily="34" charset="0"/>
              </a:rPr>
              <a:t>Increased activity of glucose transporters</a:t>
            </a:r>
            <a:r>
              <a:rPr lang="sr-Latn-RS" altLang="en-US" dirty="0">
                <a:latin typeface="Arial" panose="020B0604020202020204" pitchFamily="34" charset="0"/>
              </a:rPr>
              <a:t> - m</a:t>
            </a:r>
            <a:r>
              <a:rPr lang="en-US" altLang="en-US" dirty="0" err="1">
                <a:latin typeface="Arial" panose="020B0604020202020204" pitchFamily="34" charset="0"/>
              </a:rPr>
              <a:t>oves</a:t>
            </a:r>
            <a:r>
              <a:rPr lang="en-US" altLang="en-US" dirty="0">
                <a:latin typeface="Arial" panose="020B0604020202020204" pitchFamily="34" charset="0"/>
              </a:rPr>
              <a:t> glucose into cells</a:t>
            </a:r>
            <a:endParaRPr lang="sr-Latn-RS" altLang="en-US" dirty="0">
              <a:latin typeface="Arial" panose="020B0604020202020204" pitchFamily="34" charset="0"/>
            </a:endParaRPr>
          </a:p>
          <a:p>
            <a:pPr lvl="1"/>
            <a:r>
              <a:rPr lang="en-US" altLang="en-US" dirty="0">
                <a:ea typeface="MS PGothic" panose="020B0600070205080204" pitchFamily="34" charset="-128"/>
              </a:rPr>
              <a:t>Activation of glycogen synthetase. Converts glucose to glycogen</a:t>
            </a:r>
            <a:endParaRPr lang="sr-Latn-RS" altLang="en-US" dirty="0">
              <a:ea typeface="MS PGothic" panose="020B0600070205080204" pitchFamily="34" charset="-128"/>
            </a:endParaRPr>
          </a:p>
          <a:p>
            <a:pPr lvl="1"/>
            <a:r>
              <a:rPr lang="en-US" altLang="en-US" dirty="0">
                <a:ea typeface="MS PGothic" panose="020B0600070205080204" pitchFamily="34" charset="-128"/>
              </a:rPr>
              <a:t>Inhibition of phosphoenolpyruvate </a:t>
            </a:r>
            <a:r>
              <a:rPr lang="en-US" altLang="en-US" dirty="0" err="1">
                <a:ea typeface="MS PGothic" panose="020B0600070205080204" pitchFamily="34" charset="-128"/>
              </a:rPr>
              <a:t>carboxykinase</a:t>
            </a:r>
            <a:r>
              <a:rPr lang="en-US" altLang="en-US" dirty="0">
                <a:ea typeface="MS PGothic" panose="020B0600070205080204" pitchFamily="34" charset="-128"/>
              </a:rPr>
              <a:t>.  Inhibits gluconeogenesis</a:t>
            </a:r>
            <a:endParaRPr lang="sr-Latn-RS" altLang="en-US" dirty="0">
              <a:ea typeface="MS PGothic" panose="020B0600070205080204" pitchFamily="34" charset="-128"/>
            </a:endParaRPr>
          </a:p>
          <a:p>
            <a:pPr marL="0" indent="0">
              <a:buNone/>
            </a:pPr>
            <a:r>
              <a:rPr lang="sr-Latn-RS" altLang="en-US" sz="2400" dirty="0">
                <a:latin typeface="Arial" panose="020B0604020202020204" pitchFamily="34" charset="0"/>
                <a:ea typeface="MS PGothic" panose="020B0600070205080204" pitchFamily="34" charset="-128"/>
              </a:rPr>
              <a:t>Efects on lipid metabolism</a:t>
            </a:r>
            <a:endParaRPr lang="sr-Latn-RS" altLang="en-US" sz="2400" dirty="0">
              <a:latin typeface="Arial" panose="020B0604020202020204" pitchFamily="34" charset="0"/>
              <a:ea typeface="MS PGothic" panose="020B0600070205080204" pitchFamily="34" charset="-128"/>
            </a:endParaRPr>
          </a:p>
          <a:p>
            <a:pPr lvl="1">
              <a:buSzPct val="75000"/>
            </a:pPr>
            <a:r>
              <a:rPr lang="en-US" altLang="en-US" sz="2300" dirty="0">
                <a:ea typeface="MS PGothic" panose="020B0600070205080204" pitchFamily="34" charset="-128"/>
              </a:rPr>
              <a:t>Activation of acetyl CoA carboxylase. Stimulates production of free fatty acids from acetyl CoA.</a:t>
            </a:r>
            <a:endParaRPr lang="en-US" altLang="en-US" sz="2300" dirty="0">
              <a:ea typeface="MS PGothic" panose="020B0600070205080204" pitchFamily="34" charset="-128"/>
            </a:endParaRPr>
          </a:p>
          <a:p>
            <a:pPr lvl="1"/>
            <a:r>
              <a:rPr lang="en-US" altLang="en-US" sz="2300" dirty="0">
                <a:ea typeface="MS PGothic" panose="020B0600070205080204" pitchFamily="34" charset="-128"/>
              </a:rPr>
              <a:t>Activation of lipoprotein lipase (increases breakdown of triacylglycerol in the circulation).  Fatty acids are then taken up by adipocytes, and triacylglycerol is made and stored in the cell.</a:t>
            </a:r>
            <a:endParaRPr lang="en-US" altLang="en-US" sz="2300" dirty="0">
              <a:ea typeface="MS PGothic" panose="020B0600070205080204" pitchFamily="34" charset="-128"/>
            </a:endParaRPr>
          </a:p>
          <a:p>
            <a:pPr lvl="1"/>
            <a:endParaRPr lang="sr-Latn-RS" altLang="en-US" dirty="0">
              <a:latin typeface="Arial" panose="020B0604020202020204" pitchFamily="34" charset="0"/>
              <a:ea typeface="MS PGothic" panose="020B0600070205080204" pitchFamily="34" charset="-128"/>
            </a:endParaRPr>
          </a:p>
          <a:p>
            <a:endParaRPr lang="en-US" altLang="en-US" dirty="0">
              <a:latin typeface="Arial" panose="020B0604020202020204" pitchFamily="34" charset="0"/>
            </a:endParaRPr>
          </a:p>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RS" sz="3600" u="sng" dirty="0">
                <a:solidFill>
                  <a:srgbClr val="FF0000"/>
                </a:solidFill>
              </a:rPr>
              <a:t>Classification of hormones</a:t>
            </a:r>
            <a:endParaRPr lang="en-US" sz="3600" u="sng" dirty="0">
              <a:solidFill>
                <a:srgbClr val="FF0000"/>
              </a:solidFill>
            </a:endParaRPr>
          </a:p>
        </p:txBody>
      </p:sp>
      <p:sp>
        <p:nvSpPr>
          <p:cNvPr id="7" name="Content Placeholder 6"/>
          <p:cNvSpPr>
            <a:spLocks noGrp="1"/>
          </p:cNvSpPr>
          <p:nvPr>
            <p:ph idx="1"/>
          </p:nvPr>
        </p:nvSpPr>
        <p:spPr/>
        <p:txBody>
          <a:bodyPr/>
          <a:lstStyle/>
          <a:p>
            <a:pPr marL="0" indent="0">
              <a:buNone/>
            </a:pPr>
            <a:r>
              <a:rPr lang="en-US" dirty="0"/>
              <a:t>Hormones may be classified according to their structure as </a:t>
            </a:r>
            <a:endParaRPr lang="sr-Latn-RS" dirty="0"/>
          </a:p>
          <a:p>
            <a:pPr marL="0" indent="0">
              <a:buNone/>
            </a:pPr>
            <a:endParaRPr lang="en-US" dirty="0"/>
          </a:p>
          <a:p>
            <a:r>
              <a:rPr lang="en-US" dirty="0"/>
              <a:t>modified amino acids</a:t>
            </a:r>
            <a:endParaRPr lang="sr-Latn-RS" dirty="0"/>
          </a:p>
          <a:p>
            <a:r>
              <a:rPr lang="en-US" dirty="0"/>
              <a:t> peptides</a:t>
            </a:r>
            <a:endParaRPr lang="sr-Latn-RS" dirty="0"/>
          </a:p>
          <a:p>
            <a:r>
              <a:rPr lang="en-US" dirty="0"/>
              <a:t>glycoproteins</a:t>
            </a:r>
            <a:endParaRPr lang="en-US" dirty="0"/>
          </a:p>
          <a:p>
            <a:r>
              <a:rPr lang="en-US" dirty="0"/>
              <a:t>steroids</a:t>
            </a:r>
            <a:endParaRPr lang="en-US" dirty="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RS" sz="3600" dirty="0"/>
              <a:t>Insulin</a:t>
            </a:r>
            <a:endParaRPr lang="en-US" sz="3600" dirty="0"/>
          </a:p>
        </p:txBody>
      </p:sp>
      <p:sp>
        <p:nvSpPr>
          <p:cNvPr id="3" name="Content Placeholder 2"/>
          <p:cNvSpPr>
            <a:spLocks noGrp="1"/>
          </p:cNvSpPr>
          <p:nvPr>
            <p:ph idx="1"/>
          </p:nvPr>
        </p:nvSpPr>
        <p:spPr>
          <a:xfrm>
            <a:off x="422031" y="1825625"/>
            <a:ext cx="10931769" cy="4351338"/>
          </a:xfrm>
        </p:spPr>
        <p:txBody>
          <a:bodyPr/>
          <a:lstStyle/>
          <a:p>
            <a:pPr marL="0" indent="0">
              <a:buNone/>
            </a:pPr>
            <a:r>
              <a:rPr lang="sr-Latn-RS" dirty="0"/>
              <a:t>Regulation of insulin release</a:t>
            </a:r>
            <a:endParaRPr lang="sr-Latn-RS" dirty="0"/>
          </a:p>
          <a:p>
            <a:r>
              <a:rPr lang="en-US" altLang="en-US" dirty="0">
                <a:ea typeface="MS PGothic" panose="020B0600070205080204" pitchFamily="34" charset="-128"/>
              </a:rPr>
              <a:t>Major stimulus: increased blood glucose levels</a:t>
            </a:r>
            <a:endParaRPr lang="en-US" altLang="en-US" dirty="0">
              <a:ea typeface="MS PGothic" panose="020B0600070205080204" pitchFamily="34" charset="-128"/>
            </a:endParaRPr>
          </a:p>
          <a:p>
            <a:pPr lvl="1">
              <a:buNone/>
            </a:pPr>
            <a:r>
              <a:rPr lang="en-US" altLang="en-US" dirty="0">
                <a:ea typeface="MS PGothic" panose="020B0600070205080204" pitchFamily="34" charset="-128"/>
              </a:rPr>
              <a:t>	</a:t>
            </a:r>
            <a:r>
              <a:rPr lang="sr-Latn-RS" altLang="en-US" dirty="0">
                <a:ea typeface="MS PGothic" panose="020B0600070205080204" pitchFamily="34" charset="-128"/>
              </a:rPr>
              <a:t> </a:t>
            </a:r>
            <a:r>
              <a:rPr lang="en-US" altLang="en-US" dirty="0">
                <a:ea typeface="MS PGothic" panose="020B0600070205080204" pitchFamily="34" charset="-128"/>
              </a:rPr>
              <a:t>- after a meal, blood glucose increases</a:t>
            </a:r>
            <a:endParaRPr lang="en-US" altLang="en-US" dirty="0">
              <a:ea typeface="MS PGothic" panose="020B0600070205080204" pitchFamily="34" charset="-128"/>
            </a:endParaRPr>
          </a:p>
          <a:p>
            <a:pPr lvl="1">
              <a:buNone/>
            </a:pPr>
            <a:r>
              <a:rPr lang="en-US" altLang="en-US" dirty="0">
                <a:ea typeface="MS PGothic" panose="020B0600070205080204" pitchFamily="34" charset="-128"/>
              </a:rPr>
              <a:t>    - in response to increased glucose, insulin is released</a:t>
            </a:r>
            <a:endParaRPr lang="en-US" altLang="en-US" dirty="0">
              <a:ea typeface="MS PGothic" panose="020B0600070205080204" pitchFamily="34" charset="-128"/>
            </a:endParaRPr>
          </a:p>
          <a:p>
            <a:pPr lvl="1">
              <a:buNone/>
            </a:pPr>
            <a:r>
              <a:rPr lang="en-US" altLang="en-US" dirty="0">
                <a:ea typeface="MS PGothic" panose="020B0600070205080204" pitchFamily="34" charset="-128"/>
              </a:rPr>
              <a:t>    - insulin causes uptake of glucose into tissues, so blood glucose levels </a:t>
            </a:r>
            <a:r>
              <a:rPr lang="sr-Latn-RS" altLang="en-US" dirty="0">
                <a:ea typeface="MS PGothic" panose="020B0600070205080204" pitchFamily="34" charset="-128"/>
              </a:rPr>
              <a:t> </a:t>
            </a:r>
            <a:r>
              <a:rPr lang="en-US" altLang="en-US" dirty="0">
                <a:ea typeface="MS PGothic" panose="020B0600070205080204" pitchFamily="34" charset="-128"/>
              </a:rPr>
              <a:t>decrease.</a:t>
            </a:r>
            <a:endParaRPr lang="en-US" altLang="en-US" dirty="0">
              <a:ea typeface="MS PGothic" panose="020B0600070205080204" pitchFamily="34" charset="-128"/>
            </a:endParaRPr>
          </a:p>
          <a:p>
            <a:pPr lvl="1">
              <a:buNone/>
            </a:pPr>
            <a:r>
              <a:rPr lang="en-US" altLang="en-US" dirty="0">
                <a:ea typeface="MS PGothic" panose="020B0600070205080204" pitchFamily="34" charset="-128"/>
              </a:rPr>
              <a:t>	- insulin levels decline as blood glucose declines</a:t>
            </a:r>
            <a:endParaRPr lang="en-US" altLang="en-US" dirty="0">
              <a:ea typeface="MS PGothic" panose="020B0600070205080204" pitchFamily="34" charset="-128"/>
            </a:endParaRPr>
          </a:p>
          <a:p>
            <a:endParaRPr lang="en-US"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742706"/>
          </a:xfrm>
        </p:spPr>
        <p:txBody>
          <a:bodyPr>
            <a:normAutofit/>
          </a:bodyPr>
          <a:lstStyle/>
          <a:p>
            <a:pPr algn="ctr"/>
            <a:r>
              <a:rPr lang="sr-Latn-RS" sz="3600" dirty="0"/>
              <a:t>Insulin</a:t>
            </a:r>
            <a:endParaRPr lang="en-US" sz="3600" dirty="0"/>
          </a:p>
        </p:txBody>
      </p:sp>
      <p:pic>
        <p:nvPicPr>
          <p:cNvPr id="4" name="Content Placeholder 3"/>
          <p:cNvPicPr>
            <a:picLocks noGrp="1" noChangeAspect="1"/>
          </p:cNvPicPr>
          <p:nvPr>
            <p:ph idx="1"/>
          </p:nvPr>
        </p:nvPicPr>
        <p:blipFill>
          <a:blip r:embed="rId1"/>
          <a:stretch>
            <a:fillRect/>
          </a:stretch>
        </p:blipFill>
        <p:spPr>
          <a:xfrm>
            <a:off x="3103685" y="1274149"/>
            <a:ext cx="5565530" cy="4973153"/>
          </a:xfrm>
          <a:prstGeom prst="rect">
            <a:avLst/>
          </a:prstGeom>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33913"/>
          </a:xfrm>
        </p:spPr>
        <p:txBody>
          <a:bodyPr>
            <a:normAutofit/>
          </a:bodyPr>
          <a:lstStyle/>
          <a:p>
            <a:pPr algn="ctr"/>
            <a:r>
              <a:rPr lang="sr-Latn-RS" sz="3600" dirty="0"/>
              <a:t>Insulin</a:t>
            </a:r>
            <a:endParaRPr lang="en-US" sz="3600" dirty="0"/>
          </a:p>
        </p:txBody>
      </p:sp>
      <p:sp>
        <p:nvSpPr>
          <p:cNvPr id="3" name="Content Placeholder 2"/>
          <p:cNvSpPr>
            <a:spLocks noGrp="1"/>
          </p:cNvSpPr>
          <p:nvPr>
            <p:ph idx="1"/>
          </p:nvPr>
        </p:nvSpPr>
        <p:spPr/>
        <p:txBody>
          <a:bodyPr/>
          <a:lstStyle/>
          <a:p>
            <a:pPr marL="0" indent="0">
              <a:buNone/>
            </a:pPr>
            <a:r>
              <a:rPr lang="en-US" altLang="en-US" dirty="0">
                <a:ea typeface="MS PGothic" panose="020B0600070205080204" pitchFamily="34" charset="-128"/>
              </a:rPr>
              <a:t>Other </a:t>
            </a:r>
            <a:r>
              <a:rPr lang="sr-Latn-RS" altLang="en-US" dirty="0">
                <a:ea typeface="MS PGothic" panose="020B0600070205080204" pitchFamily="34" charset="-128"/>
              </a:rPr>
              <a:t>f</a:t>
            </a:r>
            <a:r>
              <a:rPr lang="en-US" altLang="en-US" dirty="0">
                <a:ea typeface="MS PGothic" panose="020B0600070205080204" pitchFamily="34" charset="-128"/>
              </a:rPr>
              <a:t>actors </a:t>
            </a:r>
            <a:r>
              <a:rPr lang="sr-Latn-RS" altLang="en-US" dirty="0">
                <a:ea typeface="MS PGothic" panose="020B0600070205080204" pitchFamily="34" charset="-128"/>
              </a:rPr>
              <a:t>r</a:t>
            </a:r>
            <a:r>
              <a:rPr lang="en-US" altLang="en-US" dirty="0" err="1">
                <a:ea typeface="MS PGothic" panose="020B0600070205080204" pitchFamily="34" charset="-128"/>
              </a:rPr>
              <a:t>egulating</a:t>
            </a:r>
            <a:r>
              <a:rPr lang="en-US" altLang="en-US" dirty="0">
                <a:ea typeface="MS PGothic" panose="020B0600070205080204" pitchFamily="34" charset="-128"/>
              </a:rPr>
              <a:t> </a:t>
            </a:r>
            <a:r>
              <a:rPr lang="sr-Latn-RS" altLang="en-US" dirty="0">
                <a:ea typeface="MS PGothic" panose="020B0600070205080204" pitchFamily="34" charset="-128"/>
              </a:rPr>
              <a:t>i</a:t>
            </a:r>
            <a:r>
              <a:rPr lang="en-US" altLang="en-US" dirty="0" err="1">
                <a:ea typeface="MS PGothic" panose="020B0600070205080204" pitchFamily="34" charset="-128"/>
              </a:rPr>
              <a:t>nsulin</a:t>
            </a:r>
            <a:r>
              <a:rPr lang="en-US" altLang="en-US" dirty="0">
                <a:ea typeface="MS PGothic" panose="020B0600070205080204" pitchFamily="34" charset="-128"/>
              </a:rPr>
              <a:t> </a:t>
            </a:r>
            <a:r>
              <a:rPr lang="sr-Latn-RS" altLang="en-US" dirty="0">
                <a:ea typeface="MS PGothic" panose="020B0600070205080204" pitchFamily="34" charset="-128"/>
              </a:rPr>
              <a:t>r</a:t>
            </a:r>
            <a:r>
              <a:rPr lang="en-US" altLang="en-US" dirty="0" err="1">
                <a:ea typeface="MS PGothic" panose="020B0600070205080204" pitchFamily="34" charset="-128"/>
              </a:rPr>
              <a:t>elease</a:t>
            </a:r>
            <a:endParaRPr lang="sr-Latn-RS" altLang="en-US" dirty="0">
              <a:ea typeface="MS PGothic" panose="020B0600070205080204" pitchFamily="34" charset="-128"/>
            </a:endParaRPr>
          </a:p>
          <a:p>
            <a:r>
              <a:rPr lang="en-US" altLang="en-US" dirty="0">
                <a:solidFill>
                  <a:srgbClr val="009900"/>
                </a:solidFill>
                <a:ea typeface="MS PGothic" panose="020B0600070205080204" pitchFamily="34" charset="-128"/>
              </a:rPr>
              <a:t>Amino acids</a:t>
            </a:r>
            <a:r>
              <a:rPr lang="en-US" altLang="en-US" dirty="0">
                <a:ea typeface="MS PGothic" panose="020B0600070205080204" pitchFamily="34" charset="-128"/>
              </a:rPr>
              <a:t> stimulate insulin release (increased uptake into cells, increased protein synthesis).</a:t>
            </a:r>
            <a:endParaRPr lang="en-US" altLang="en-US" dirty="0">
              <a:ea typeface="MS PGothic" panose="020B0600070205080204" pitchFamily="34" charset="-128"/>
            </a:endParaRPr>
          </a:p>
          <a:p>
            <a:r>
              <a:rPr lang="en-US" altLang="en-US" dirty="0">
                <a:solidFill>
                  <a:srgbClr val="009900"/>
                </a:solidFill>
                <a:ea typeface="MS PGothic" panose="020B0600070205080204" pitchFamily="34" charset="-128"/>
              </a:rPr>
              <a:t>Keto acids</a:t>
            </a:r>
            <a:r>
              <a:rPr lang="en-US" altLang="en-US" dirty="0">
                <a:ea typeface="MS PGothic" panose="020B0600070205080204" pitchFamily="34" charset="-128"/>
              </a:rPr>
              <a:t> stimulate insulin release (increased glucose uptake to prevent lipid and protein utilization).</a:t>
            </a:r>
            <a:endParaRPr lang="en-US" altLang="en-US" dirty="0">
              <a:ea typeface="MS PGothic" panose="020B0600070205080204" pitchFamily="34" charset="-128"/>
            </a:endParaRPr>
          </a:p>
          <a:p>
            <a:r>
              <a:rPr lang="en-US" altLang="en-US" dirty="0">
                <a:ea typeface="MS PGothic" panose="020B0600070205080204" pitchFamily="34" charset="-128"/>
              </a:rPr>
              <a:t>Insulin release is inhibited by stress-induced increase in adrenal epinephrine</a:t>
            </a:r>
            <a:endParaRPr lang="en-US" altLang="en-US" dirty="0">
              <a:ea typeface="MS PGothic" panose="020B0600070205080204" pitchFamily="34" charset="-128"/>
            </a:endParaRPr>
          </a:p>
          <a:p>
            <a:pPr>
              <a:buNone/>
            </a:pPr>
            <a:r>
              <a:rPr lang="en-US" altLang="en-US" dirty="0">
                <a:ea typeface="MS PGothic" panose="020B0600070205080204" pitchFamily="34" charset="-128"/>
              </a:rPr>
              <a:t>	</a:t>
            </a:r>
            <a:r>
              <a:rPr lang="sr-Latn-RS" altLang="en-US" dirty="0">
                <a:ea typeface="MS PGothic" panose="020B0600070205080204" pitchFamily="34" charset="-128"/>
              </a:rPr>
              <a:t> </a:t>
            </a:r>
            <a:r>
              <a:rPr lang="en-US" altLang="en-US" dirty="0">
                <a:ea typeface="MS PGothic" panose="020B0600070205080204" pitchFamily="34" charset="-128"/>
              </a:rPr>
              <a:t>- epinephrine binds to alpha adrenergic receptors on beta cells</a:t>
            </a:r>
            <a:endParaRPr lang="en-US" altLang="en-US" dirty="0">
              <a:ea typeface="MS PGothic" panose="020B0600070205080204" pitchFamily="34" charset="-128"/>
            </a:endParaRPr>
          </a:p>
          <a:p>
            <a:pPr>
              <a:buNone/>
            </a:pPr>
            <a:r>
              <a:rPr lang="en-US" altLang="en-US" dirty="0">
                <a:ea typeface="MS PGothic" panose="020B0600070205080204" pitchFamily="34" charset="-128"/>
              </a:rPr>
              <a:t>    - maintains blood glucose levels</a:t>
            </a:r>
            <a:endParaRPr lang="en-US" altLang="en-US" dirty="0">
              <a:ea typeface="MS PGothic" panose="020B0600070205080204" pitchFamily="34" charset="-128"/>
            </a:endParaRPr>
          </a:p>
          <a:p>
            <a:pPr marL="0" indent="0">
              <a:buNone/>
            </a:pPr>
            <a:endParaRPr lang="en-US"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379317"/>
          </a:xfrm>
        </p:spPr>
        <p:txBody>
          <a:bodyPr>
            <a:normAutofit fontScale="90000"/>
          </a:bodyPr>
          <a:lstStyle/>
          <a:p>
            <a:pPr algn="ctr"/>
            <a:r>
              <a:rPr lang="sr-Latn-RS" sz="3600" dirty="0"/>
              <a:t>Insulin</a:t>
            </a:r>
            <a:endParaRPr lang="en-US" sz="3600" dirty="0"/>
          </a:p>
        </p:txBody>
      </p:sp>
      <p:sp>
        <p:nvSpPr>
          <p:cNvPr id="6" name="Content Placeholder 5"/>
          <p:cNvSpPr>
            <a:spLocks noGrp="1"/>
          </p:cNvSpPr>
          <p:nvPr>
            <p:ph sz="half" idx="1"/>
          </p:nvPr>
        </p:nvSpPr>
        <p:spPr/>
        <p:txBody>
          <a:bodyPr/>
          <a:lstStyle/>
          <a:p>
            <a:r>
              <a:rPr lang="en-US" sz="2400" dirty="0"/>
              <a:t>Insulin analogs are recombinant proteins that are based on the structure of human insulin but that have undergone selected amino acid substitutions, deletions, or additions</a:t>
            </a:r>
            <a:endParaRPr lang="sr-Latn-RS" sz="2400" dirty="0"/>
          </a:p>
          <a:p>
            <a:r>
              <a:rPr lang="en-US" sz="2400" dirty="0"/>
              <a:t>Analogue insulin is available in two main forms, rapid acting and long acting, as well as premixed combinations</a:t>
            </a:r>
            <a:endParaRPr lang="sr-Latn-RS" sz="2400" dirty="0"/>
          </a:p>
          <a:p>
            <a:r>
              <a:rPr lang="sr-Latn-RS" sz="2400" dirty="0"/>
              <a:t>Insulin analogs are used for treatment of DM type1</a:t>
            </a:r>
            <a:endParaRPr lang="en-US" sz="2400" dirty="0"/>
          </a:p>
        </p:txBody>
      </p:sp>
      <p:pic>
        <p:nvPicPr>
          <p:cNvPr id="10" name="Content Placeholder 9"/>
          <p:cNvPicPr>
            <a:picLocks noGrp="1" noChangeAspect="1"/>
          </p:cNvPicPr>
          <p:nvPr>
            <p:ph sz="half" idx="2"/>
          </p:nvPr>
        </p:nvPicPr>
        <p:blipFill>
          <a:blip r:embed="rId1"/>
          <a:stretch>
            <a:fillRect/>
          </a:stretch>
        </p:blipFill>
        <p:spPr>
          <a:xfrm>
            <a:off x="6172200" y="2274094"/>
            <a:ext cx="5181600" cy="3454400"/>
          </a:xfrm>
          <a:prstGeom prst="rect">
            <a:avLst/>
          </a:prstGeom>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RS" sz="3600" dirty="0"/>
              <a:t>Insulin</a:t>
            </a:r>
            <a:endParaRPr lang="en-US" sz="3600" dirty="0"/>
          </a:p>
        </p:txBody>
      </p:sp>
      <p:pic>
        <p:nvPicPr>
          <p:cNvPr id="5" name="Content Placeholder 4"/>
          <p:cNvPicPr>
            <a:picLocks noGrp="1" noChangeAspect="1"/>
          </p:cNvPicPr>
          <p:nvPr>
            <p:ph sz="half" idx="2"/>
          </p:nvPr>
        </p:nvPicPr>
        <p:blipFill>
          <a:blip r:embed="rId1"/>
          <a:stretch>
            <a:fillRect/>
          </a:stretch>
        </p:blipFill>
        <p:spPr>
          <a:xfrm>
            <a:off x="6230683" y="1889029"/>
            <a:ext cx="4542092" cy="4603845"/>
          </a:xfrm>
          <a:prstGeom prst="rect">
            <a:avLst/>
          </a:prstGeom>
        </p:spPr>
      </p:pic>
      <p:pic>
        <p:nvPicPr>
          <p:cNvPr id="6" name="Content Placeholder 6"/>
          <p:cNvPicPr>
            <a:picLocks noGrp="1" noChangeAspect="1"/>
          </p:cNvPicPr>
          <p:nvPr>
            <p:ph sz="half" idx="1"/>
          </p:nvPr>
        </p:nvPicPr>
        <p:blipFill>
          <a:blip r:embed="rId2"/>
          <a:stretch>
            <a:fillRect/>
          </a:stretch>
        </p:blipFill>
        <p:spPr>
          <a:xfrm>
            <a:off x="838200" y="1889030"/>
            <a:ext cx="5181600" cy="4603845"/>
          </a:xfrm>
          <a:prstGeom prst="rect">
            <a:avLst/>
          </a:prstGeom>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RS" sz="3600" dirty="0"/>
              <a:t>Glucagon</a:t>
            </a:r>
            <a:endParaRPr lang="en-US" sz="3600" dirty="0"/>
          </a:p>
        </p:txBody>
      </p:sp>
      <p:sp>
        <p:nvSpPr>
          <p:cNvPr id="3" name="Content Placeholder 2"/>
          <p:cNvSpPr>
            <a:spLocks noGrp="1"/>
          </p:cNvSpPr>
          <p:nvPr>
            <p:ph sz="half" idx="1"/>
          </p:nvPr>
        </p:nvSpPr>
        <p:spPr>
          <a:xfrm>
            <a:off x="838199" y="1825625"/>
            <a:ext cx="6617677" cy="4351338"/>
          </a:xfrm>
        </p:spPr>
        <p:txBody>
          <a:bodyPr>
            <a:normAutofit/>
          </a:bodyPr>
          <a:lstStyle/>
          <a:p>
            <a:pPr>
              <a:buSzPct val="75000"/>
            </a:pPr>
            <a:r>
              <a:rPr lang="en-US" altLang="en-US" sz="2400" dirty="0">
                <a:latin typeface="Arial" panose="020B0604020202020204" pitchFamily="34" charset="0"/>
              </a:rPr>
              <a:t>Peptide hormone, 29 amino acids</a:t>
            </a:r>
            <a:endParaRPr lang="en-US" altLang="en-US" sz="2400" dirty="0">
              <a:latin typeface="Arial" panose="020B0604020202020204" pitchFamily="34" charset="0"/>
            </a:endParaRPr>
          </a:p>
          <a:p>
            <a:pPr>
              <a:buSzPct val="75000"/>
            </a:pPr>
            <a:r>
              <a:rPr lang="en-US" altLang="en-US" sz="2400" dirty="0">
                <a:latin typeface="Arial" panose="020B0604020202020204" pitchFamily="34" charset="0"/>
              </a:rPr>
              <a:t>Acts on the liver to cause breakdown of glycogen (glycogenolysis), releasing glucose into the bloodstream.</a:t>
            </a:r>
            <a:endParaRPr lang="en-US" altLang="en-US" sz="2400" dirty="0">
              <a:latin typeface="Arial" panose="020B0604020202020204" pitchFamily="34" charset="0"/>
            </a:endParaRPr>
          </a:p>
          <a:p>
            <a:pPr>
              <a:buSzPct val="75000"/>
            </a:pPr>
            <a:r>
              <a:rPr lang="en-US" altLang="en-US" sz="2400" dirty="0">
                <a:latin typeface="Arial" panose="020B0604020202020204" pitchFamily="34" charset="0"/>
              </a:rPr>
              <a:t>Inhibits glycolysis</a:t>
            </a:r>
            <a:endParaRPr lang="en-US" altLang="en-US" sz="2400" dirty="0">
              <a:latin typeface="Arial" panose="020B0604020202020204" pitchFamily="34" charset="0"/>
            </a:endParaRPr>
          </a:p>
          <a:p>
            <a:pPr>
              <a:buSzPct val="75000"/>
            </a:pPr>
            <a:r>
              <a:rPr lang="en-US" altLang="en-US" sz="2400" dirty="0">
                <a:latin typeface="Arial" panose="020B0604020202020204" pitchFamily="34" charset="0"/>
              </a:rPr>
              <a:t>Increases production of glucose from amino acids (gluconeogenesis).</a:t>
            </a:r>
            <a:endParaRPr lang="en-US" altLang="en-US" sz="2400" dirty="0">
              <a:latin typeface="Arial" panose="020B0604020202020204" pitchFamily="34" charset="0"/>
            </a:endParaRPr>
          </a:p>
          <a:p>
            <a:pPr>
              <a:buSzPct val="75000"/>
            </a:pPr>
            <a:r>
              <a:rPr lang="en-US" altLang="en-US" sz="2400" dirty="0">
                <a:latin typeface="Arial" panose="020B0604020202020204" pitchFamily="34" charset="0"/>
              </a:rPr>
              <a:t>Also increases lipolysis, to free fatty acids for metabolism.</a:t>
            </a:r>
            <a:endParaRPr lang="en-US" altLang="en-US" sz="2400" dirty="0">
              <a:latin typeface="Arial" panose="020B0604020202020204" pitchFamily="34" charset="0"/>
            </a:endParaRPr>
          </a:p>
          <a:p>
            <a:pPr>
              <a:buSzPct val="75000"/>
            </a:pPr>
            <a:r>
              <a:rPr lang="en-US" altLang="en-US" sz="2400" dirty="0">
                <a:latin typeface="Arial" panose="020B0604020202020204" pitchFamily="34" charset="0"/>
              </a:rPr>
              <a:t>Result: maintenance of blood glucose levels during fasting.</a:t>
            </a:r>
            <a:endParaRPr lang="en-US" altLang="en-US" sz="2400" dirty="0">
              <a:latin typeface="Arial" panose="020B0604020202020204" pitchFamily="34" charset="0"/>
            </a:endParaRPr>
          </a:p>
          <a:p>
            <a:endParaRPr lang="en-US" dirty="0"/>
          </a:p>
        </p:txBody>
      </p:sp>
      <p:pic>
        <p:nvPicPr>
          <p:cNvPr id="11" name="Content Placeholder 10"/>
          <p:cNvPicPr>
            <a:picLocks noGrp="1" noChangeAspect="1"/>
          </p:cNvPicPr>
          <p:nvPr>
            <p:ph sz="half" idx="2"/>
          </p:nvPr>
        </p:nvPicPr>
        <p:blipFill>
          <a:blip r:embed="rId1"/>
          <a:stretch>
            <a:fillRect/>
          </a:stretch>
        </p:blipFill>
        <p:spPr>
          <a:xfrm>
            <a:off x="7455876" y="1755286"/>
            <a:ext cx="4351338" cy="4351338"/>
          </a:xfrm>
          <a:prstGeom prst="rect">
            <a:avLst/>
          </a:prstGeom>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RS" sz="3600" dirty="0"/>
              <a:t>Glucagon</a:t>
            </a:r>
            <a:endParaRPr lang="en-US" sz="3600" dirty="0"/>
          </a:p>
        </p:txBody>
      </p:sp>
      <p:sp>
        <p:nvSpPr>
          <p:cNvPr id="3" name="Content Placeholder 2"/>
          <p:cNvSpPr>
            <a:spLocks noGrp="1"/>
          </p:cNvSpPr>
          <p:nvPr>
            <p:ph sz="half" idx="1"/>
          </p:nvPr>
        </p:nvSpPr>
        <p:spPr>
          <a:xfrm>
            <a:off x="838200" y="1825625"/>
            <a:ext cx="4525108" cy="4351338"/>
          </a:xfrm>
        </p:spPr>
        <p:txBody>
          <a:bodyPr/>
          <a:lstStyle/>
          <a:p>
            <a:pPr marL="0" indent="0">
              <a:buNone/>
            </a:pPr>
            <a:endParaRPr lang="sr-Latn-RS" altLang="en-US" sz="2400" dirty="0">
              <a:ea typeface="MS PGothic" panose="020B0600070205080204" pitchFamily="34" charset="-128"/>
            </a:endParaRPr>
          </a:p>
          <a:p>
            <a:pPr marL="0" indent="0">
              <a:buNone/>
            </a:pPr>
            <a:r>
              <a:rPr lang="sr-Latn-RS" altLang="en-US" sz="2400" dirty="0">
                <a:ea typeface="MS PGothic" panose="020B0600070205080204" pitchFamily="34" charset="-128"/>
              </a:rPr>
              <a:t>Mechanism of action og glucagon</a:t>
            </a:r>
            <a:endParaRPr lang="sr-Latn-RS" altLang="en-US" sz="2400" dirty="0">
              <a:ea typeface="MS PGothic" panose="020B0600070205080204" pitchFamily="34" charset="-128"/>
            </a:endParaRPr>
          </a:p>
          <a:p>
            <a:r>
              <a:rPr lang="en-US" altLang="en-US" sz="2400" dirty="0">
                <a:ea typeface="MS PGothic" panose="020B0600070205080204" pitchFamily="34" charset="-128"/>
              </a:rPr>
              <a:t>Main target tissues: liver, muscle, and adipose tissue</a:t>
            </a:r>
            <a:endParaRPr lang="en-US" altLang="en-US" sz="2400" dirty="0">
              <a:ea typeface="MS PGothic" panose="020B0600070205080204" pitchFamily="34" charset="-128"/>
            </a:endParaRPr>
          </a:p>
          <a:p>
            <a:r>
              <a:rPr lang="en-US" altLang="en-US" sz="2400" dirty="0">
                <a:ea typeface="MS PGothic" panose="020B0600070205080204" pitchFamily="34" charset="-128"/>
              </a:rPr>
              <a:t>Binds to a Gs-coupled receptor, resulting in increased </a:t>
            </a:r>
            <a:r>
              <a:rPr lang="en-US" altLang="en-US" sz="2400" dirty="0">
                <a:solidFill>
                  <a:srgbClr val="006600"/>
                </a:solidFill>
                <a:ea typeface="MS PGothic" panose="020B0600070205080204" pitchFamily="34" charset="-128"/>
              </a:rPr>
              <a:t>cyclic AMP</a:t>
            </a:r>
            <a:r>
              <a:rPr lang="en-US" altLang="en-US" sz="2400" dirty="0">
                <a:ea typeface="MS PGothic" panose="020B0600070205080204" pitchFamily="34" charset="-128"/>
              </a:rPr>
              <a:t> and increased </a:t>
            </a:r>
            <a:r>
              <a:rPr lang="en-US" altLang="en-US" sz="2400" dirty="0">
                <a:solidFill>
                  <a:srgbClr val="006600"/>
                </a:solidFill>
                <a:ea typeface="MS PGothic" panose="020B0600070205080204" pitchFamily="34" charset="-128"/>
              </a:rPr>
              <a:t>PKA activity.</a:t>
            </a:r>
            <a:endParaRPr lang="en-US" altLang="en-US" sz="2400" dirty="0">
              <a:solidFill>
                <a:srgbClr val="006600"/>
              </a:solidFill>
              <a:ea typeface="MS PGothic" panose="020B0600070205080204" pitchFamily="34" charset="-128"/>
            </a:endParaRPr>
          </a:p>
          <a:p>
            <a:r>
              <a:rPr lang="en-US" altLang="en-US" sz="2400" dirty="0">
                <a:ea typeface="MS PGothic" panose="020B0600070205080204" pitchFamily="34" charset="-128"/>
              </a:rPr>
              <a:t>Also activates</a:t>
            </a:r>
            <a:r>
              <a:rPr lang="en-US" altLang="en-US" sz="2400" dirty="0">
                <a:solidFill>
                  <a:srgbClr val="006600"/>
                </a:solidFill>
                <a:ea typeface="MS PGothic" panose="020B0600070205080204" pitchFamily="34" charset="-128"/>
              </a:rPr>
              <a:t> IP3 pathway </a:t>
            </a:r>
            <a:r>
              <a:rPr lang="en-US" altLang="en-US" sz="2400" dirty="0">
                <a:ea typeface="MS PGothic" panose="020B0600070205080204" pitchFamily="34" charset="-128"/>
              </a:rPr>
              <a:t>(increasing Ca</a:t>
            </a:r>
            <a:r>
              <a:rPr lang="en-US" altLang="en-US" sz="2400" baseline="30000" dirty="0">
                <a:ea typeface="MS PGothic" panose="020B0600070205080204" pitchFamily="34" charset="-128"/>
              </a:rPr>
              <a:t>++</a:t>
            </a:r>
            <a:r>
              <a:rPr lang="en-US" altLang="en-US" sz="2400" dirty="0">
                <a:ea typeface="MS PGothic" panose="020B0600070205080204" pitchFamily="34" charset="-128"/>
              </a:rPr>
              <a:t>)</a:t>
            </a:r>
            <a:endParaRPr lang="en-US" altLang="en-US" sz="2400" dirty="0">
              <a:ea typeface="MS PGothic" panose="020B0600070205080204" pitchFamily="34" charset="-128"/>
            </a:endParaRPr>
          </a:p>
          <a:p>
            <a:endParaRPr lang="en-US" dirty="0"/>
          </a:p>
        </p:txBody>
      </p:sp>
      <p:pic>
        <p:nvPicPr>
          <p:cNvPr id="5" name="Content Placeholder 4"/>
          <p:cNvPicPr>
            <a:picLocks noGrp="1" noChangeAspect="1"/>
          </p:cNvPicPr>
          <p:nvPr>
            <p:ph sz="half" idx="2"/>
          </p:nvPr>
        </p:nvPicPr>
        <p:blipFill>
          <a:blip r:embed="rId1"/>
          <a:stretch>
            <a:fillRect/>
          </a:stretch>
        </p:blipFill>
        <p:spPr>
          <a:xfrm>
            <a:off x="6172200" y="1825625"/>
            <a:ext cx="5181600" cy="4351338"/>
          </a:xfrm>
          <a:prstGeom prst="rect">
            <a:avLst/>
          </a:prstGeom>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38200" y="365125"/>
            <a:ext cx="10515600" cy="848213"/>
          </a:xfrm>
        </p:spPr>
        <p:txBody>
          <a:bodyPr>
            <a:normAutofit/>
          </a:bodyPr>
          <a:lstStyle/>
          <a:p>
            <a:pPr algn="ctr"/>
            <a:r>
              <a:rPr lang="sr-Latn-RS" sz="3600" dirty="0"/>
              <a:t>Glucagon</a:t>
            </a:r>
            <a:endParaRPr lang="en-US" sz="3600" dirty="0"/>
          </a:p>
        </p:txBody>
      </p:sp>
      <p:sp>
        <p:nvSpPr>
          <p:cNvPr id="6" name="Content Placeholder 5"/>
          <p:cNvSpPr>
            <a:spLocks noGrp="1"/>
          </p:cNvSpPr>
          <p:nvPr>
            <p:ph idx="1"/>
          </p:nvPr>
        </p:nvSpPr>
        <p:spPr/>
        <p:txBody>
          <a:bodyPr>
            <a:normAutofit fontScale="92500" lnSpcReduction="10000"/>
          </a:bodyPr>
          <a:lstStyle/>
          <a:p>
            <a:pPr marL="0" indent="0">
              <a:buNone/>
            </a:pPr>
            <a:r>
              <a:rPr lang="sr-Latn-RS" altLang="en-US" dirty="0">
                <a:ea typeface="MS PGothic" panose="020B0600070205080204" pitchFamily="34" charset="-128"/>
              </a:rPr>
              <a:t>Targets of glucagon action</a:t>
            </a:r>
            <a:endParaRPr lang="sr-Latn-RS" altLang="en-US" dirty="0">
              <a:ea typeface="MS PGothic" panose="020B0600070205080204" pitchFamily="34" charset="-128"/>
            </a:endParaRPr>
          </a:p>
          <a:p>
            <a:r>
              <a:rPr lang="en-US" altLang="en-US" dirty="0">
                <a:ea typeface="MS PGothic" panose="020B0600070205080204" pitchFamily="34" charset="-128"/>
              </a:rPr>
              <a:t>Activates a </a:t>
            </a:r>
            <a:r>
              <a:rPr lang="en-US" altLang="en-US" dirty="0">
                <a:solidFill>
                  <a:srgbClr val="C00000"/>
                </a:solidFill>
                <a:ea typeface="MS PGothic" panose="020B0600070205080204" pitchFamily="34" charset="-128"/>
              </a:rPr>
              <a:t>phosphorylase</a:t>
            </a:r>
            <a:r>
              <a:rPr lang="en-US" altLang="en-US" dirty="0">
                <a:ea typeface="MS PGothic" panose="020B0600070205080204" pitchFamily="34" charset="-128"/>
              </a:rPr>
              <a:t>, which cleaves off a glucose 1-phosphate molecule off of glycogen.</a:t>
            </a:r>
            <a:endParaRPr lang="en-US" altLang="en-US" dirty="0">
              <a:ea typeface="MS PGothic" panose="020B0600070205080204" pitchFamily="34" charset="-128"/>
            </a:endParaRPr>
          </a:p>
          <a:p>
            <a:r>
              <a:rPr lang="en-US" altLang="en-US" dirty="0">
                <a:ea typeface="MS PGothic" panose="020B0600070205080204" pitchFamily="34" charset="-128"/>
              </a:rPr>
              <a:t>Inactivates </a:t>
            </a:r>
            <a:r>
              <a:rPr lang="en-US" altLang="en-US" dirty="0">
                <a:solidFill>
                  <a:srgbClr val="C00000"/>
                </a:solidFill>
                <a:ea typeface="MS PGothic" panose="020B0600070205080204" pitchFamily="34" charset="-128"/>
              </a:rPr>
              <a:t>glycogen synthase </a:t>
            </a:r>
            <a:r>
              <a:rPr lang="en-US" altLang="en-US" dirty="0">
                <a:ea typeface="MS PGothic" panose="020B0600070205080204" pitchFamily="34" charset="-128"/>
              </a:rPr>
              <a:t>by phosphorylation (less glycogen synthesis).</a:t>
            </a:r>
            <a:endParaRPr lang="en-US" altLang="en-US" dirty="0">
              <a:ea typeface="MS PGothic" panose="020B0600070205080204" pitchFamily="34" charset="-128"/>
            </a:endParaRPr>
          </a:p>
          <a:p>
            <a:r>
              <a:rPr lang="en-US" altLang="en-US" dirty="0">
                <a:ea typeface="MS PGothic" panose="020B0600070205080204" pitchFamily="34" charset="-128"/>
              </a:rPr>
              <a:t>Increases </a:t>
            </a:r>
            <a:r>
              <a:rPr lang="en-US" altLang="en-US" dirty="0">
                <a:solidFill>
                  <a:srgbClr val="C00000"/>
                </a:solidFill>
                <a:ea typeface="MS PGothic" panose="020B0600070205080204" pitchFamily="34" charset="-128"/>
              </a:rPr>
              <a:t>phosphoenolpyruvate </a:t>
            </a:r>
            <a:r>
              <a:rPr lang="en-US" altLang="en-US" dirty="0" err="1">
                <a:solidFill>
                  <a:srgbClr val="C00000"/>
                </a:solidFill>
                <a:ea typeface="MS PGothic" panose="020B0600070205080204" pitchFamily="34" charset="-128"/>
              </a:rPr>
              <a:t>carboxykinase</a:t>
            </a:r>
            <a:r>
              <a:rPr lang="en-US" altLang="en-US" dirty="0">
                <a:ea typeface="MS PGothic" panose="020B0600070205080204" pitchFamily="34" charset="-128"/>
              </a:rPr>
              <a:t>, stimulating gluconeogenesis</a:t>
            </a:r>
            <a:endParaRPr lang="en-US" altLang="en-US" dirty="0">
              <a:ea typeface="MS PGothic" panose="020B0600070205080204" pitchFamily="34" charset="-128"/>
            </a:endParaRPr>
          </a:p>
          <a:p>
            <a:r>
              <a:rPr lang="en-US" altLang="en-US" dirty="0">
                <a:ea typeface="MS PGothic" panose="020B0600070205080204" pitchFamily="34" charset="-128"/>
              </a:rPr>
              <a:t>Activates </a:t>
            </a:r>
            <a:r>
              <a:rPr lang="en-US" altLang="en-US" dirty="0">
                <a:solidFill>
                  <a:srgbClr val="C00000"/>
                </a:solidFill>
                <a:ea typeface="MS PGothic" panose="020B0600070205080204" pitchFamily="34" charset="-128"/>
              </a:rPr>
              <a:t>lipases</a:t>
            </a:r>
            <a:r>
              <a:rPr lang="en-US" altLang="en-US" dirty="0">
                <a:ea typeface="MS PGothic" panose="020B0600070205080204" pitchFamily="34" charset="-128"/>
              </a:rPr>
              <a:t>, breaking down triglycerides.</a:t>
            </a:r>
            <a:endParaRPr lang="en-US" altLang="en-US" dirty="0">
              <a:ea typeface="MS PGothic" panose="020B0600070205080204" pitchFamily="34" charset="-128"/>
            </a:endParaRPr>
          </a:p>
          <a:p>
            <a:r>
              <a:rPr lang="en-US" altLang="en-US" dirty="0">
                <a:ea typeface="MS PGothic" panose="020B0600070205080204" pitchFamily="34" charset="-128"/>
              </a:rPr>
              <a:t>Inhibits </a:t>
            </a:r>
            <a:r>
              <a:rPr lang="en-US" altLang="en-US" dirty="0">
                <a:solidFill>
                  <a:srgbClr val="C00000"/>
                </a:solidFill>
                <a:ea typeface="MS PGothic" panose="020B0600070205080204" pitchFamily="34" charset="-128"/>
              </a:rPr>
              <a:t>acetyl CoA carboxylase</a:t>
            </a:r>
            <a:r>
              <a:rPr lang="en-US" altLang="en-US" dirty="0">
                <a:ea typeface="MS PGothic" panose="020B0600070205080204" pitchFamily="34" charset="-128"/>
              </a:rPr>
              <a:t>, decreasing free fatty acid formation from acetyl CoA</a:t>
            </a:r>
            <a:endParaRPr lang="en-US" altLang="en-US" dirty="0">
              <a:ea typeface="MS PGothic" panose="020B0600070205080204" pitchFamily="34" charset="-128"/>
            </a:endParaRPr>
          </a:p>
          <a:p>
            <a:r>
              <a:rPr lang="en-US" altLang="en-US" dirty="0">
                <a:solidFill>
                  <a:srgbClr val="C00000"/>
                </a:solidFill>
                <a:ea typeface="MS PGothic" panose="020B0600070205080204" pitchFamily="34" charset="-128"/>
              </a:rPr>
              <a:t>Result</a:t>
            </a:r>
            <a:r>
              <a:rPr lang="en-US" altLang="en-US" dirty="0">
                <a:solidFill>
                  <a:srgbClr val="000099"/>
                </a:solidFill>
                <a:ea typeface="MS PGothic" panose="020B0600070205080204" pitchFamily="34" charset="-128"/>
              </a:rPr>
              <a:t>:</a:t>
            </a:r>
            <a:r>
              <a:rPr lang="en-US" altLang="en-US" dirty="0">
                <a:ea typeface="MS PGothic" panose="020B0600070205080204" pitchFamily="34" charset="-128"/>
              </a:rPr>
              <a:t> more production of glucose and substrates for metabolism</a:t>
            </a:r>
            <a:endParaRPr lang="en-US" altLang="en-US" dirty="0">
              <a:ea typeface="MS PGothic" panose="020B0600070205080204" pitchFamily="34" charset="-128"/>
            </a:endParaRPr>
          </a:p>
          <a:p>
            <a:endParaRPr lang="en-US" dirty="0"/>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RS" sz="3600" dirty="0"/>
              <a:t>Glucagon</a:t>
            </a:r>
            <a:endParaRPr lang="en-US" sz="3600" dirty="0"/>
          </a:p>
        </p:txBody>
      </p:sp>
      <p:sp>
        <p:nvSpPr>
          <p:cNvPr id="3" name="Content Placeholder 2"/>
          <p:cNvSpPr>
            <a:spLocks noGrp="1"/>
          </p:cNvSpPr>
          <p:nvPr>
            <p:ph idx="1"/>
          </p:nvPr>
        </p:nvSpPr>
        <p:spPr/>
        <p:txBody>
          <a:bodyPr/>
          <a:lstStyle/>
          <a:p>
            <a:pPr marL="0" indent="0">
              <a:buNone/>
            </a:pPr>
            <a:r>
              <a:rPr lang="sr-Latn-RS" altLang="en-US" dirty="0">
                <a:ea typeface="MS PGothic" panose="020B0600070205080204" pitchFamily="34" charset="-128"/>
              </a:rPr>
              <a:t>Regulation of glucagon release</a:t>
            </a:r>
            <a:endParaRPr lang="sr-Latn-RS" altLang="en-US" dirty="0">
              <a:ea typeface="MS PGothic" panose="020B0600070205080204" pitchFamily="34" charset="-128"/>
            </a:endParaRPr>
          </a:p>
          <a:p>
            <a:r>
              <a:rPr lang="en-US" altLang="en-US" dirty="0">
                <a:solidFill>
                  <a:srgbClr val="CC3300"/>
                </a:solidFill>
                <a:ea typeface="MS PGothic" panose="020B0600070205080204" pitchFamily="34" charset="-128"/>
              </a:rPr>
              <a:t>Increased blood glucose</a:t>
            </a:r>
            <a:r>
              <a:rPr lang="en-US" altLang="en-US" dirty="0">
                <a:ea typeface="MS PGothic" panose="020B0600070205080204" pitchFamily="34" charset="-128"/>
              </a:rPr>
              <a:t> levels inhibit glucagon release.</a:t>
            </a:r>
            <a:endParaRPr lang="en-US" altLang="en-US" dirty="0">
              <a:ea typeface="MS PGothic" panose="020B0600070205080204" pitchFamily="34" charset="-128"/>
            </a:endParaRPr>
          </a:p>
          <a:p>
            <a:r>
              <a:rPr lang="en-US" altLang="en-US" dirty="0">
                <a:solidFill>
                  <a:srgbClr val="006600"/>
                </a:solidFill>
                <a:ea typeface="MS PGothic" panose="020B0600070205080204" pitchFamily="34" charset="-128"/>
              </a:rPr>
              <a:t>Amino acids</a:t>
            </a:r>
            <a:r>
              <a:rPr lang="en-US" altLang="en-US" dirty="0">
                <a:ea typeface="MS PGothic" panose="020B0600070205080204" pitchFamily="34" charset="-128"/>
              </a:rPr>
              <a:t> stimulate glucagon release (high protein, low carbohydrate meal).</a:t>
            </a:r>
            <a:endParaRPr lang="en-US" altLang="en-US" dirty="0">
              <a:ea typeface="MS PGothic" panose="020B0600070205080204" pitchFamily="34" charset="-128"/>
            </a:endParaRPr>
          </a:p>
          <a:p>
            <a:r>
              <a:rPr lang="en-US" altLang="en-US" dirty="0">
                <a:solidFill>
                  <a:srgbClr val="006600"/>
                </a:solidFill>
                <a:ea typeface="MS PGothic" panose="020B0600070205080204" pitchFamily="34" charset="-128"/>
              </a:rPr>
              <a:t>Stress:</a:t>
            </a:r>
            <a:r>
              <a:rPr lang="en-US" altLang="en-US" dirty="0">
                <a:ea typeface="MS PGothic" panose="020B0600070205080204" pitchFamily="34" charset="-128"/>
              </a:rPr>
              <a:t> epinephrine acts on beta-adrenergic receptors on alpha cells, increasing glucagon release (increases availability of glucose for energy).</a:t>
            </a:r>
            <a:endParaRPr lang="en-US" altLang="en-US" dirty="0">
              <a:ea typeface="MS PGothic" panose="020B0600070205080204" pitchFamily="34" charset="-128"/>
            </a:endParaRPr>
          </a:p>
          <a:p>
            <a:r>
              <a:rPr lang="en-US" altLang="en-US" dirty="0">
                <a:ea typeface="MS PGothic" panose="020B0600070205080204" pitchFamily="34" charset="-128"/>
              </a:rPr>
              <a:t>Insulin </a:t>
            </a:r>
            <a:r>
              <a:rPr lang="en-US" altLang="en-US" u="sng" dirty="0">
                <a:solidFill>
                  <a:srgbClr val="CC3300"/>
                </a:solidFill>
                <a:ea typeface="MS PGothic" panose="020B0600070205080204" pitchFamily="34" charset="-128"/>
              </a:rPr>
              <a:t>inhibits</a:t>
            </a:r>
            <a:r>
              <a:rPr lang="en-US" altLang="en-US" dirty="0">
                <a:ea typeface="MS PGothic" panose="020B0600070205080204" pitchFamily="34" charset="-128"/>
              </a:rPr>
              <a:t> glucagon secretion</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514338"/>
            <a:ext cx="2074985" cy="720973"/>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sr-Latn-RS" dirty="0"/>
              <a:t>Tyrosine derivatives</a:t>
            </a:r>
            <a:endParaRPr lang="en-US" dirty="0"/>
          </a:p>
        </p:txBody>
      </p:sp>
      <p:sp>
        <p:nvSpPr>
          <p:cNvPr id="5" name="Rectangle 4"/>
          <p:cNvSpPr/>
          <p:nvPr/>
        </p:nvSpPr>
        <p:spPr>
          <a:xfrm>
            <a:off x="0" y="2422280"/>
            <a:ext cx="2074985" cy="650631"/>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sr-Latn-RS" dirty="0"/>
              <a:t>Peptides</a:t>
            </a:r>
            <a:endParaRPr lang="en-US" dirty="0"/>
          </a:p>
        </p:txBody>
      </p:sp>
      <p:sp>
        <p:nvSpPr>
          <p:cNvPr id="6" name="Rectangle 5"/>
          <p:cNvSpPr/>
          <p:nvPr/>
        </p:nvSpPr>
        <p:spPr>
          <a:xfrm>
            <a:off x="0" y="4251077"/>
            <a:ext cx="2074985" cy="650633"/>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RS" dirty="0"/>
              <a:t>Glycoproteins</a:t>
            </a:r>
            <a:endParaRPr lang="en-US" dirty="0"/>
          </a:p>
        </p:txBody>
      </p:sp>
      <p:sp>
        <p:nvSpPr>
          <p:cNvPr id="7" name="Rectangle 6"/>
          <p:cNvSpPr/>
          <p:nvPr/>
        </p:nvSpPr>
        <p:spPr>
          <a:xfrm>
            <a:off x="0" y="6110648"/>
            <a:ext cx="2004646" cy="650634"/>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sr-Latn-RS" dirty="0"/>
              <a:t>Steroid hormones</a:t>
            </a:r>
            <a:endParaRPr lang="en-US" dirty="0"/>
          </a:p>
        </p:txBody>
      </p:sp>
      <p:cxnSp>
        <p:nvCxnSpPr>
          <p:cNvPr id="9" name="Straight Connector 8"/>
          <p:cNvCxnSpPr/>
          <p:nvPr/>
        </p:nvCxnSpPr>
        <p:spPr>
          <a:xfrm>
            <a:off x="0" y="1705708"/>
            <a:ext cx="12192000" cy="0"/>
          </a:xfrm>
          <a:prstGeom prst="line">
            <a:avLst/>
          </a:prstGeom>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0" y="3534508"/>
            <a:ext cx="12192000" cy="0"/>
          </a:xfrm>
          <a:prstGeom prst="line">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0" y="3657600"/>
            <a:ext cx="12192000" cy="70332"/>
          </a:xfrm>
          <a:prstGeom prst="line">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0" y="5512777"/>
            <a:ext cx="1227406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0" y="3657600"/>
            <a:ext cx="12192000" cy="0"/>
          </a:xfrm>
          <a:prstGeom prst="line">
            <a:avLst/>
          </a:prstGeom>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2417885" y="448429"/>
            <a:ext cx="2964471" cy="1022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sr-Latn-RS" dirty="0">
                <a:solidFill>
                  <a:schemeClr val="tx1"/>
                </a:solidFill>
              </a:rPr>
              <a:t>Thyroxine </a:t>
            </a:r>
            <a:r>
              <a:rPr lang="sr-Latn-RS" i="1" dirty="0">
                <a:solidFill>
                  <a:schemeClr val="tx1"/>
                </a:solidFill>
              </a:rPr>
              <a:t>T4</a:t>
            </a:r>
            <a:endParaRPr lang="sr-Latn-RS" i="1" dirty="0">
              <a:solidFill>
                <a:schemeClr val="tx1"/>
              </a:solidFill>
            </a:endParaRPr>
          </a:p>
          <a:p>
            <a:r>
              <a:rPr lang="sr-Latn-RS" dirty="0">
                <a:solidFill>
                  <a:schemeClr val="tx1"/>
                </a:solidFill>
              </a:rPr>
              <a:t>Triiodthyronine </a:t>
            </a:r>
            <a:r>
              <a:rPr lang="sr-Latn-RS" i="1" dirty="0">
                <a:solidFill>
                  <a:schemeClr val="tx1"/>
                </a:solidFill>
              </a:rPr>
              <a:t>T3</a:t>
            </a:r>
            <a:endParaRPr lang="en-US" i="1" dirty="0"/>
          </a:p>
        </p:txBody>
      </p:sp>
      <p:sp>
        <p:nvSpPr>
          <p:cNvPr id="24" name="Rectangle 23"/>
          <p:cNvSpPr/>
          <p:nvPr/>
        </p:nvSpPr>
        <p:spPr>
          <a:xfrm>
            <a:off x="6260122" y="448429"/>
            <a:ext cx="5442439" cy="10266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sr-Latn-RS" dirty="0">
                <a:solidFill>
                  <a:schemeClr val="tx1"/>
                </a:solidFill>
              </a:rPr>
              <a:t>Epinephrine (adrenaline)</a:t>
            </a:r>
            <a:endParaRPr lang="sr-Latn-RS" dirty="0">
              <a:solidFill>
                <a:schemeClr val="tx1"/>
              </a:solidFill>
            </a:endParaRPr>
          </a:p>
          <a:p>
            <a:r>
              <a:rPr lang="sr-Latn-RS" dirty="0">
                <a:solidFill>
                  <a:schemeClr val="tx1"/>
                </a:solidFill>
              </a:rPr>
              <a:t>Norepinephrine (noradrenaline)</a:t>
            </a:r>
            <a:endParaRPr lang="en-US" dirty="0">
              <a:solidFill>
                <a:schemeClr val="tx1"/>
              </a:solidFill>
            </a:endParaRPr>
          </a:p>
        </p:txBody>
      </p:sp>
      <p:sp>
        <p:nvSpPr>
          <p:cNvPr id="25" name="Rectangle 24"/>
          <p:cNvSpPr/>
          <p:nvPr/>
        </p:nvSpPr>
        <p:spPr>
          <a:xfrm>
            <a:off x="2417885" y="1951892"/>
            <a:ext cx="3678115" cy="15826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Thyrotropin-releasing hormone</a:t>
            </a:r>
            <a:r>
              <a:rPr lang="sr-Latn-RS" dirty="0">
                <a:solidFill>
                  <a:schemeClr val="tx1"/>
                </a:solidFill>
              </a:rPr>
              <a:t> </a:t>
            </a:r>
            <a:r>
              <a:rPr lang="sr-Latn-RS" i="1" dirty="0">
                <a:solidFill>
                  <a:schemeClr val="tx1"/>
                </a:solidFill>
              </a:rPr>
              <a:t>TRH</a:t>
            </a:r>
            <a:endParaRPr lang="en-US" i="1" dirty="0">
              <a:solidFill>
                <a:schemeClr val="tx1"/>
              </a:solidFill>
            </a:endParaRPr>
          </a:p>
          <a:p>
            <a:r>
              <a:rPr lang="en-US" dirty="0">
                <a:solidFill>
                  <a:schemeClr val="tx1"/>
                </a:solidFill>
              </a:rPr>
              <a:t>Corticotropin-releasing</a:t>
            </a:r>
            <a:r>
              <a:rPr lang="sr-Latn-RS" dirty="0">
                <a:solidFill>
                  <a:schemeClr val="tx1"/>
                </a:solidFill>
              </a:rPr>
              <a:t> </a:t>
            </a:r>
            <a:r>
              <a:rPr lang="en-US" dirty="0">
                <a:solidFill>
                  <a:schemeClr val="tx1"/>
                </a:solidFill>
              </a:rPr>
              <a:t>hormone</a:t>
            </a:r>
            <a:r>
              <a:rPr lang="sr-Latn-RS" dirty="0">
                <a:solidFill>
                  <a:schemeClr val="tx1"/>
                </a:solidFill>
              </a:rPr>
              <a:t> </a:t>
            </a:r>
            <a:r>
              <a:rPr lang="sr-Latn-RS" i="1" dirty="0">
                <a:solidFill>
                  <a:schemeClr val="tx1"/>
                </a:solidFill>
              </a:rPr>
              <a:t>CRH</a:t>
            </a:r>
            <a:endParaRPr lang="en-US" i="1" dirty="0">
              <a:solidFill>
                <a:schemeClr val="tx1"/>
              </a:solidFill>
            </a:endParaRPr>
          </a:p>
          <a:p>
            <a:r>
              <a:rPr lang="en-US" dirty="0">
                <a:solidFill>
                  <a:schemeClr val="tx1"/>
                </a:solidFill>
              </a:rPr>
              <a:t>Adrenocorticotropic hormone</a:t>
            </a:r>
            <a:r>
              <a:rPr lang="sr-Latn-RS" dirty="0">
                <a:solidFill>
                  <a:schemeClr val="tx1"/>
                </a:solidFill>
              </a:rPr>
              <a:t> </a:t>
            </a:r>
            <a:r>
              <a:rPr lang="sr-Latn-RS" i="1" dirty="0">
                <a:solidFill>
                  <a:schemeClr val="tx1"/>
                </a:solidFill>
              </a:rPr>
              <a:t>ACTH</a:t>
            </a:r>
            <a:endParaRPr lang="en-US" i="1" dirty="0">
              <a:solidFill>
                <a:schemeClr val="tx1"/>
              </a:solidFill>
            </a:endParaRPr>
          </a:p>
          <a:p>
            <a:pPr algn="ctr"/>
            <a:r>
              <a:rPr lang="en-US" dirty="0"/>
              <a:t>Gonadotropin-releasing hormone</a:t>
            </a:r>
            <a:endParaRPr lang="en-US" dirty="0"/>
          </a:p>
        </p:txBody>
      </p:sp>
      <p:sp>
        <p:nvSpPr>
          <p:cNvPr id="26" name="Rectangle 25"/>
          <p:cNvSpPr/>
          <p:nvPr/>
        </p:nvSpPr>
        <p:spPr>
          <a:xfrm>
            <a:off x="6260122" y="1907708"/>
            <a:ext cx="2883877" cy="1477328"/>
          </a:xfrm>
          <a:prstGeom prst="rect">
            <a:avLst/>
          </a:prstGeom>
        </p:spPr>
        <p:txBody>
          <a:bodyPr wrap="square">
            <a:spAutoFit/>
          </a:bodyPr>
          <a:lstStyle/>
          <a:p>
            <a:r>
              <a:rPr lang="en-US" dirty="0"/>
              <a:t>Growth hormone–releasing hormone</a:t>
            </a:r>
            <a:r>
              <a:rPr lang="sr-Latn-RS" dirty="0"/>
              <a:t> GRH</a:t>
            </a:r>
            <a:endParaRPr lang="en-US" dirty="0"/>
          </a:p>
          <a:p>
            <a:r>
              <a:rPr lang="en-US" dirty="0"/>
              <a:t>Ghrelin</a:t>
            </a:r>
            <a:endParaRPr lang="en-US" dirty="0"/>
          </a:p>
          <a:p>
            <a:r>
              <a:rPr lang="en-US" dirty="0"/>
              <a:t>Growth hormone</a:t>
            </a:r>
            <a:r>
              <a:rPr lang="sr-Latn-RS" dirty="0"/>
              <a:t> GH</a:t>
            </a:r>
            <a:endParaRPr lang="en-US" dirty="0"/>
          </a:p>
          <a:p>
            <a:r>
              <a:rPr lang="en-US" dirty="0"/>
              <a:t>Somatostatin</a:t>
            </a:r>
            <a:r>
              <a:rPr lang="sr-Latn-RS" dirty="0"/>
              <a:t> ST</a:t>
            </a:r>
            <a:endParaRPr lang="en-US" dirty="0"/>
          </a:p>
        </p:txBody>
      </p:sp>
      <p:sp>
        <p:nvSpPr>
          <p:cNvPr id="27" name="Rectangle 26"/>
          <p:cNvSpPr/>
          <p:nvPr/>
        </p:nvSpPr>
        <p:spPr>
          <a:xfrm>
            <a:off x="9697915" y="2083781"/>
            <a:ext cx="2362201" cy="1477328"/>
          </a:xfrm>
          <a:prstGeom prst="rect">
            <a:avLst/>
          </a:prstGeom>
        </p:spPr>
        <p:txBody>
          <a:bodyPr wrap="square">
            <a:spAutoFit/>
          </a:bodyPr>
          <a:lstStyle/>
          <a:p>
            <a:r>
              <a:rPr lang="en-US" dirty="0"/>
              <a:t>Insulin</a:t>
            </a:r>
            <a:endParaRPr lang="en-US" dirty="0"/>
          </a:p>
          <a:p>
            <a:r>
              <a:rPr lang="en-US" dirty="0"/>
              <a:t>Insulin-like growth factor-1 (IGF-1)</a:t>
            </a:r>
            <a:endParaRPr lang="sr-Latn-RS" dirty="0"/>
          </a:p>
          <a:p>
            <a:r>
              <a:rPr lang="sr-Latn-RS" dirty="0"/>
              <a:t>Glucagone</a:t>
            </a:r>
            <a:endParaRPr lang="en-US" dirty="0"/>
          </a:p>
          <a:p>
            <a:r>
              <a:rPr lang="en-US" dirty="0"/>
              <a:t>Prolactin</a:t>
            </a:r>
            <a:endParaRPr lang="en-US" dirty="0"/>
          </a:p>
        </p:txBody>
      </p:sp>
      <p:sp>
        <p:nvSpPr>
          <p:cNvPr id="28" name="Rectangle 27"/>
          <p:cNvSpPr/>
          <p:nvPr/>
        </p:nvSpPr>
        <p:spPr>
          <a:xfrm>
            <a:off x="2708029" y="3983446"/>
            <a:ext cx="6435971" cy="1200329"/>
          </a:xfrm>
          <a:prstGeom prst="rect">
            <a:avLst/>
          </a:prstGeom>
        </p:spPr>
        <p:txBody>
          <a:bodyPr wrap="square">
            <a:spAutoFit/>
          </a:bodyPr>
          <a:lstStyle/>
          <a:p>
            <a:r>
              <a:rPr lang="en-US" dirty="0"/>
              <a:t>Thyroid-stimulating hormone</a:t>
            </a:r>
            <a:r>
              <a:rPr lang="sr-Latn-RS" dirty="0"/>
              <a:t> </a:t>
            </a:r>
            <a:r>
              <a:rPr lang="sr-Latn-RS" i="1" dirty="0"/>
              <a:t>TSH</a:t>
            </a:r>
            <a:endParaRPr lang="en-US" i="1" dirty="0"/>
          </a:p>
          <a:p>
            <a:r>
              <a:rPr lang="en-US" dirty="0"/>
              <a:t>Follicle-stimulating hormone</a:t>
            </a:r>
            <a:r>
              <a:rPr lang="sr-Latn-RS" dirty="0"/>
              <a:t> </a:t>
            </a:r>
            <a:r>
              <a:rPr lang="sr-Latn-RS" i="1" dirty="0"/>
              <a:t>FSH</a:t>
            </a:r>
            <a:endParaRPr lang="en-US" i="1" dirty="0"/>
          </a:p>
          <a:p>
            <a:r>
              <a:rPr lang="en-US" dirty="0"/>
              <a:t>Luteinizing hormone</a:t>
            </a:r>
            <a:r>
              <a:rPr lang="sr-Latn-RS" dirty="0"/>
              <a:t> </a:t>
            </a:r>
            <a:r>
              <a:rPr lang="sr-Latn-RS" i="1" dirty="0"/>
              <a:t>LH</a:t>
            </a:r>
            <a:endParaRPr lang="en-US" i="1" dirty="0"/>
          </a:p>
          <a:p>
            <a:r>
              <a:rPr lang="en-US" dirty="0"/>
              <a:t>Inhibin</a:t>
            </a:r>
            <a:endParaRPr lang="en-US" dirty="0"/>
          </a:p>
        </p:txBody>
      </p:sp>
      <p:sp>
        <p:nvSpPr>
          <p:cNvPr id="29" name="Rectangle 28"/>
          <p:cNvSpPr/>
          <p:nvPr/>
        </p:nvSpPr>
        <p:spPr>
          <a:xfrm>
            <a:off x="2708029" y="5706200"/>
            <a:ext cx="3121269" cy="1200329"/>
          </a:xfrm>
          <a:prstGeom prst="rect">
            <a:avLst/>
          </a:prstGeom>
        </p:spPr>
        <p:txBody>
          <a:bodyPr wrap="square">
            <a:spAutoFit/>
          </a:bodyPr>
          <a:lstStyle/>
          <a:p>
            <a:r>
              <a:rPr lang="en-US" dirty="0"/>
              <a:t>Cortisol</a:t>
            </a:r>
            <a:endParaRPr lang="en-US" dirty="0"/>
          </a:p>
          <a:p>
            <a:r>
              <a:rPr lang="en-US" dirty="0"/>
              <a:t>Testosterone</a:t>
            </a:r>
            <a:endParaRPr lang="en-US" dirty="0"/>
          </a:p>
          <a:p>
            <a:r>
              <a:rPr lang="en-US" dirty="0"/>
              <a:t>Androstenedione</a:t>
            </a:r>
            <a:endParaRPr lang="en-US" dirty="0"/>
          </a:p>
          <a:p>
            <a:r>
              <a:rPr lang="en-US" dirty="0"/>
              <a:t>Dehydroepiandrosterone</a:t>
            </a:r>
            <a:endParaRPr lang="en-US" dirty="0"/>
          </a:p>
        </p:txBody>
      </p:sp>
      <p:sp>
        <p:nvSpPr>
          <p:cNvPr id="30" name="Rectangle 29"/>
          <p:cNvSpPr/>
          <p:nvPr/>
        </p:nvSpPr>
        <p:spPr>
          <a:xfrm>
            <a:off x="6260122" y="5706200"/>
            <a:ext cx="1749670" cy="923330"/>
          </a:xfrm>
          <a:prstGeom prst="rect">
            <a:avLst/>
          </a:prstGeom>
        </p:spPr>
        <p:txBody>
          <a:bodyPr wrap="square">
            <a:spAutoFit/>
          </a:bodyPr>
          <a:lstStyle/>
          <a:p>
            <a:r>
              <a:rPr lang="en-US" dirty="0"/>
              <a:t>Estradiol</a:t>
            </a:r>
            <a:endParaRPr lang="en-US" dirty="0"/>
          </a:p>
          <a:p>
            <a:r>
              <a:rPr lang="en-US" dirty="0"/>
              <a:t>Progesterone</a:t>
            </a:r>
            <a:endParaRPr lang="en-US" dirty="0"/>
          </a:p>
          <a:p>
            <a:r>
              <a:rPr lang="en-US" dirty="0"/>
              <a:t>Aldosterone</a:t>
            </a:r>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26048</Words>
  <Application>WPS Presentation</Application>
  <PresentationFormat>Widescreen</PresentationFormat>
  <Paragraphs>650</Paragraphs>
  <Slides>88</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88</vt:i4>
      </vt:variant>
    </vt:vector>
  </HeadingPairs>
  <TitlesOfParts>
    <vt:vector size="97" baseType="lpstr">
      <vt:lpstr>Arial</vt:lpstr>
      <vt:lpstr>SimSun</vt:lpstr>
      <vt:lpstr>Wingdings</vt:lpstr>
      <vt:lpstr>Calibri Light</vt:lpstr>
      <vt:lpstr>Calibri</vt:lpstr>
      <vt:lpstr>Microsoft YaHei</vt:lpstr>
      <vt:lpstr>Arial Unicode MS</vt:lpstr>
      <vt:lpstr>MS PGothic</vt:lpstr>
      <vt:lpstr>Office Theme</vt:lpstr>
      <vt:lpstr>Faculty of Medical Sciences University of Kragujevac </vt:lpstr>
      <vt:lpstr>Homeostasis</vt:lpstr>
      <vt:lpstr>PowerPoint 演示文稿</vt:lpstr>
      <vt:lpstr>PowerPoint 演示文稿</vt:lpstr>
      <vt:lpstr>Endocrine vs exocrine gland</vt:lpstr>
      <vt:lpstr>Endocrine system</vt:lpstr>
      <vt:lpstr>          Glands			         Hormones</vt:lpstr>
      <vt:lpstr>Classification of hormones</vt:lpstr>
      <vt:lpstr>PowerPoint 演示文稿</vt:lpstr>
      <vt:lpstr>PowerPoint 演示文稿</vt:lpstr>
      <vt:lpstr>Hormone Activity</vt:lpstr>
      <vt:lpstr>Principles of hormone action</vt:lpstr>
      <vt:lpstr>Regulation of hormone production</vt:lpstr>
      <vt:lpstr>Regulation of hormone production</vt:lpstr>
      <vt:lpstr>Hormone degradation and clearence</vt:lpstr>
      <vt:lpstr>Hormone receptors</vt:lpstr>
      <vt:lpstr>Hormone receptors</vt:lpstr>
      <vt:lpstr>Hormone receptors</vt:lpstr>
      <vt:lpstr>G-protein coupled receptors (GPCR)</vt:lpstr>
      <vt:lpstr>Tyrosine kinase receptor</vt:lpstr>
      <vt:lpstr>PowerPoint 演示文稿</vt:lpstr>
      <vt:lpstr>AC – cAMP system</vt:lpstr>
      <vt:lpstr>PLC – DAG and IP3 system</vt:lpstr>
      <vt:lpstr>                              Ca</vt:lpstr>
      <vt:lpstr>Hormones transport</vt:lpstr>
      <vt:lpstr>Hypotalamus</vt:lpstr>
      <vt:lpstr>PowerPoint 演示文稿</vt:lpstr>
      <vt:lpstr>PowerPoint 演示文稿</vt:lpstr>
      <vt:lpstr>Hypotalamus</vt:lpstr>
      <vt:lpstr>Pituitary gland</vt:lpstr>
      <vt:lpstr>Pituitary gland</vt:lpstr>
      <vt:lpstr>PowerPoint 演示文稿</vt:lpstr>
      <vt:lpstr>Oxytocin</vt:lpstr>
      <vt:lpstr>Antidiuretic hormone (ADH) - vasopressin</vt:lpstr>
      <vt:lpstr>Melatonine</vt:lpstr>
      <vt:lpstr>Growth hormone - GH</vt:lpstr>
      <vt:lpstr>Growth hormone</vt:lpstr>
      <vt:lpstr>Growth hormone</vt:lpstr>
      <vt:lpstr>Growth hormone</vt:lpstr>
      <vt:lpstr>Growth hormone</vt:lpstr>
      <vt:lpstr>GH</vt:lpstr>
      <vt:lpstr>Prolactin - PRL</vt:lpstr>
      <vt:lpstr>Thyroid function</vt:lpstr>
      <vt:lpstr>Thyroid hormones</vt:lpstr>
      <vt:lpstr>PowerPoint 演示文稿</vt:lpstr>
      <vt:lpstr>Thyroid hormones</vt:lpstr>
      <vt:lpstr>Thyroid hormones</vt:lpstr>
      <vt:lpstr>Thyroid hormones</vt:lpstr>
      <vt:lpstr>Disorders of thyroid function</vt:lpstr>
      <vt:lpstr>              Hyperthyroidism			             Hypothyroidism</vt:lpstr>
      <vt:lpstr>Thyroid function test interpretation</vt:lpstr>
      <vt:lpstr>Calcitonin</vt:lpstr>
      <vt:lpstr>Parathyroid hormone - PTH</vt:lpstr>
      <vt:lpstr>PowerPoint 演示文稿</vt:lpstr>
      <vt:lpstr>THE HYPOTHALAMIC–PITUITARY– ADRENAL AXIS</vt:lpstr>
      <vt:lpstr>THE HYPOTHALAMIC–PITUITARY– ADRENAL AXIS</vt:lpstr>
      <vt:lpstr> Summary of steroid hormone biosynthesis</vt:lpstr>
      <vt:lpstr>Cortisol</vt:lpstr>
      <vt:lpstr>Cortisol</vt:lpstr>
      <vt:lpstr>Cortisol</vt:lpstr>
      <vt:lpstr>Disorders of cortisol secretion</vt:lpstr>
      <vt:lpstr>Adrenal hyperfunction</vt:lpstr>
      <vt:lpstr>Aldosterone</vt:lpstr>
      <vt:lpstr>Aldosterone</vt:lpstr>
      <vt:lpstr>Epineprine (adrenaline) and norepinephrine (noradrenaline)</vt:lpstr>
      <vt:lpstr>Cateholamine synthesis</vt:lpstr>
      <vt:lpstr>Adrenaline and noradrenaline</vt:lpstr>
      <vt:lpstr>Adrenaline and noradrenaline</vt:lpstr>
      <vt:lpstr>PowerPoint 演示文稿</vt:lpstr>
      <vt:lpstr>Pheochromocytoma</vt:lpstr>
      <vt:lpstr>Hypotalamo-pituitary-gonadal axis</vt:lpstr>
      <vt:lpstr>Control of hypotalamo-pituitary-gonadal axis</vt:lpstr>
      <vt:lpstr>Androgens</vt:lpstr>
      <vt:lpstr>PowerPoint 演示文稿</vt:lpstr>
      <vt:lpstr>Estrogenes and progesterone</vt:lpstr>
      <vt:lpstr>Endocrine pancreas</vt:lpstr>
      <vt:lpstr>Insulin</vt:lpstr>
      <vt:lpstr>Insulin</vt:lpstr>
      <vt:lpstr>Insulin</vt:lpstr>
      <vt:lpstr>Insulin</vt:lpstr>
      <vt:lpstr>Insulin</vt:lpstr>
      <vt:lpstr>Insulin</vt:lpstr>
      <vt:lpstr>Insulin</vt:lpstr>
      <vt:lpstr>Insulin</vt:lpstr>
      <vt:lpstr>Glucagon</vt:lpstr>
      <vt:lpstr>Glucagon</vt:lpstr>
      <vt:lpstr>Glucagon</vt:lpstr>
      <vt:lpstr>Glucagon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Faculty of Medical Sciences University of Kragujevac </dc:title>
  <dc:creator>Korisnik</dc:creator>
  <cp:lastModifiedBy>Boki</cp:lastModifiedBy>
  <cp:revision>101</cp:revision>
  <dcterms:created xsi:type="dcterms:W3CDTF">2023-08-06T05:47:00Z</dcterms:created>
  <dcterms:modified xsi:type="dcterms:W3CDTF">2023-08-24T10:19:32Z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8888A7BE878542D8B0629C4E1A3FD748</vt:lpwstr>
  </property>
  <property fmtid="{D5CDD505-2E9C-101B-9397-08002B2CF9AE}" pid="3" name="KSOProductBuildVer">
    <vt:lpwstr>1033-11.2.0.11537</vt:lpwstr>
  </property>
</Properties>
</file>